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396" r:id="rId3"/>
    <p:sldId id="398" r:id="rId4"/>
    <p:sldId id="401" r:id="rId5"/>
    <p:sldId id="352" r:id="rId6"/>
    <p:sldId id="258" r:id="rId7"/>
    <p:sldId id="259" r:id="rId8"/>
    <p:sldId id="260" r:id="rId9"/>
    <p:sldId id="397" r:id="rId10"/>
    <p:sldId id="264" r:id="rId11"/>
    <p:sldId id="268" r:id="rId12"/>
    <p:sldId id="269" r:id="rId13"/>
    <p:sldId id="399" r:id="rId14"/>
    <p:sldId id="367" r:id="rId15"/>
    <p:sldId id="368" r:id="rId16"/>
    <p:sldId id="369" r:id="rId17"/>
    <p:sldId id="370" r:id="rId18"/>
    <p:sldId id="371" r:id="rId19"/>
    <p:sldId id="372" r:id="rId20"/>
    <p:sldId id="373" r:id="rId21"/>
    <p:sldId id="270" r:id="rId22"/>
    <p:sldId id="354" r:id="rId23"/>
    <p:sldId id="355" r:id="rId24"/>
    <p:sldId id="356" r:id="rId25"/>
    <p:sldId id="357" r:id="rId26"/>
    <p:sldId id="358" r:id="rId27"/>
    <p:sldId id="278" r:id="rId28"/>
    <p:sldId id="359" r:id="rId29"/>
    <p:sldId id="360" r:id="rId30"/>
    <p:sldId id="361" r:id="rId31"/>
    <p:sldId id="362" r:id="rId32"/>
    <p:sldId id="363" r:id="rId33"/>
    <p:sldId id="285" r:id="rId34"/>
    <p:sldId id="364" r:id="rId35"/>
    <p:sldId id="365" r:id="rId36"/>
    <p:sldId id="366" r:id="rId37"/>
    <p:sldId id="374" r:id="rId38"/>
    <p:sldId id="375" r:id="rId39"/>
    <p:sldId id="376" r:id="rId40"/>
    <p:sldId id="377" r:id="rId41"/>
    <p:sldId id="378" r:id="rId42"/>
    <p:sldId id="379" r:id="rId43"/>
    <p:sldId id="380" r:id="rId44"/>
    <p:sldId id="381" r:id="rId45"/>
    <p:sldId id="382" r:id="rId46"/>
    <p:sldId id="400" r:id="rId47"/>
    <p:sldId id="383" r:id="rId48"/>
    <p:sldId id="386" r:id="rId49"/>
    <p:sldId id="384" r:id="rId50"/>
    <p:sldId id="387" r:id="rId51"/>
    <p:sldId id="388" r:id="rId52"/>
    <p:sldId id="385" r:id="rId53"/>
    <p:sldId id="390" r:id="rId54"/>
    <p:sldId id="389" r:id="rId55"/>
    <p:sldId id="391" r:id="rId56"/>
    <p:sldId id="392" r:id="rId57"/>
    <p:sldId id="393" r:id="rId58"/>
    <p:sldId id="394" r:id="rId59"/>
    <p:sldId id="39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Title" id="{3CE491AB-C0EE-4836-BFF0-074EB4BE01F5}">
          <p14:sldIdLst>
            <p14:sldId id="256"/>
            <p14:sldId id="396"/>
          </p14:sldIdLst>
        </p14:section>
        <p14:section name="Kinetic Theory" id="{87E8A577-A42A-4689-A0A5-C2955DA80361}">
          <p14:sldIdLst>
            <p14:sldId id="398"/>
            <p14:sldId id="401"/>
            <p14:sldId id="352"/>
            <p14:sldId id="258"/>
            <p14:sldId id="259"/>
            <p14:sldId id="260"/>
            <p14:sldId id="397"/>
            <p14:sldId id="264"/>
            <p14:sldId id="268"/>
            <p14:sldId id="269"/>
            <p14:sldId id="399"/>
          </p14:sldIdLst>
        </p14:section>
        <p14:section name="Conservation of Energy" id="{FCC1334E-C1CF-40F0-994E-F5EDCDFB122C}">
          <p14:sldIdLst>
            <p14:sldId id="367"/>
            <p14:sldId id="368"/>
            <p14:sldId id="369"/>
            <p14:sldId id="370"/>
            <p14:sldId id="371"/>
            <p14:sldId id="372"/>
            <p14:sldId id="373"/>
          </p14:sldIdLst>
        </p14:section>
        <p14:section name="Specific Heat Capacity" id="{8769D0FE-F4F2-4A83-97C5-10561D15380B}">
          <p14:sldIdLst>
            <p14:sldId id="270"/>
            <p14:sldId id="354"/>
            <p14:sldId id="355"/>
            <p14:sldId id="356"/>
            <p14:sldId id="357"/>
            <p14:sldId id="358"/>
            <p14:sldId id="278"/>
            <p14:sldId id="359"/>
            <p14:sldId id="360"/>
            <p14:sldId id="361"/>
            <p14:sldId id="362"/>
          </p14:sldIdLst>
        </p14:section>
        <p14:section name="Method of mixtures" id="{011126BD-33D1-455C-B2E2-99F37F5367E4}">
          <p14:sldIdLst>
            <p14:sldId id="363"/>
            <p14:sldId id="285"/>
            <p14:sldId id="364"/>
            <p14:sldId id="365"/>
            <p14:sldId id="366"/>
          </p14:sldIdLst>
        </p14:section>
        <p14:section name="Latent Heat" id="{BE51A0D0-86CF-4797-AFAA-02BF938E2E3E}">
          <p14:sldIdLst>
            <p14:sldId id="374"/>
            <p14:sldId id="375"/>
            <p14:sldId id="376"/>
            <p14:sldId id="377"/>
            <p14:sldId id="378"/>
            <p14:sldId id="379"/>
            <p14:sldId id="380"/>
            <p14:sldId id="381"/>
          </p14:sldIdLst>
        </p14:section>
        <p14:section name="Heat transfer" id="{438A7368-8583-4DC4-BFF9-2FC0D05A9D9D}">
          <p14:sldIdLst>
            <p14:sldId id="382"/>
            <p14:sldId id="400"/>
            <p14:sldId id="383"/>
            <p14:sldId id="386"/>
            <p14:sldId id="384"/>
            <p14:sldId id="387"/>
            <p14:sldId id="388"/>
            <p14:sldId id="385"/>
            <p14:sldId id="390"/>
            <p14:sldId id="389"/>
            <p14:sldId id="391"/>
          </p14:sldIdLst>
        </p14:section>
        <p14:section name="Heat transfer examples" id="{3F369D5B-9559-4B4A-8295-AA0251DB1BA8}">
          <p14:sldIdLst>
            <p14:sldId id="392"/>
            <p14:sldId id="393"/>
            <p14:sldId id="394"/>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2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60"/>
  </p:normalViewPr>
  <p:slideViewPr>
    <p:cSldViewPr snapToGrid="0">
      <p:cViewPr varScale="1">
        <p:scale>
          <a:sx n="44" d="100"/>
          <a:sy n="44" d="100"/>
        </p:scale>
        <p:origin x="57" y="12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A4E8E-722B-447A-B852-AA47827B703E}" type="datetimeFigureOut">
              <a:rPr lang="en-AU" smtClean="0"/>
              <a:t>26/11/2019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E16DB-F89A-4221-8E93-1C8A36844A3B}" type="slidenum">
              <a:rPr lang="en-AU" smtClean="0"/>
              <a:t>‹#›</a:t>
            </a:fld>
            <a:endParaRPr lang="en-AU"/>
          </a:p>
        </p:txBody>
      </p:sp>
    </p:spTree>
    <p:extLst>
      <p:ext uri="{BB962C8B-B14F-4D97-AF65-F5344CB8AC3E}">
        <p14:creationId xmlns:p14="http://schemas.microsoft.com/office/powerpoint/2010/main" val="15480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871DFCD3-C8BE-4639-BE98-B75C5027AD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62C25F-4DCC-4A95-A93B-B677652FEE90}" type="slidenum">
              <a:rPr lang="en-US" altLang="en-US">
                <a:latin typeface="Arial" panose="020B0604020202020204" pitchFamily="34" charset="0"/>
              </a:rPr>
              <a:pPr>
                <a:spcBef>
                  <a:spcPct val="0"/>
                </a:spcBef>
              </a:pPr>
              <a:t>10</a:t>
            </a:fld>
            <a:endParaRPr lang="en-US" altLang="en-US">
              <a:latin typeface="Arial" panose="020B0604020202020204" pitchFamily="34" charset="0"/>
            </a:endParaRPr>
          </a:p>
        </p:txBody>
      </p:sp>
      <p:sp>
        <p:nvSpPr>
          <p:cNvPr id="15363" name="Rectangle 2">
            <a:extLst>
              <a:ext uri="{FF2B5EF4-FFF2-40B4-BE49-F238E27FC236}">
                <a16:creationId xmlns:a16="http://schemas.microsoft.com/office/drawing/2014/main" id="{60F63448-13CF-4D58-8659-657C6CE2D8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a:extLst>
              <a:ext uri="{FF2B5EF4-FFF2-40B4-BE49-F238E27FC236}">
                <a16:creationId xmlns:a16="http://schemas.microsoft.com/office/drawing/2014/main" id="{6BB0C300-29B8-44FE-A7B8-F1796AD15B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en-US"/>
          </a:p>
        </p:txBody>
      </p:sp>
    </p:spTree>
    <p:extLst>
      <p:ext uri="{BB962C8B-B14F-4D97-AF65-F5344CB8AC3E}">
        <p14:creationId xmlns:p14="http://schemas.microsoft.com/office/powerpoint/2010/main" val="237785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19B63683-89CE-482F-916A-8EFFACFFAE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CBDE26-89D2-42CF-A1B3-9A20F11C1FA8}" type="slidenum">
              <a:rPr lang="en-US" altLang="en-US">
                <a:latin typeface="Arial" panose="020B0604020202020204" pitchFamily="34" charset="0"/>
              </a:rPr>
              <a:pPr>
                <a:spcBef>
                  <a:spcPct val="0"/>
                </a:spcBef>
              </a:pPr>
              <a:t>11</a:t>
            </a:fld>
            <a:endParaRPr lang="en-US" altLang="en-US">
              <a:latin typeface="Arial" panose="020B0604020202020204" pitchFamily="34" charset="0"/>
            </a:endParaRPr>
          </a:p>
        </p:txBody>
      </p:sp>
      <p:sp>
        <p:nvSpPr>
          <p:cNvPr id="23555" name="Rectangle 2">
            <a:extLst>
              <a:ext uri="{FF2B5EF4-FFF2-40B4-BE49-F238E27FC236}">
                <a16:creationId xmlns:a16="http://schemas.microsoft.com/office/drawing/2014/main" id="{12B4F3A5-6F6D-4D4E-A60F-4A7D64DAA8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a:extLst>
              <a:ext uri="{FF2B5EF4-FFF2-40B4-BE49-F238E27FC236}">
                <a16:creationId xmlns:a16="http://schemas.microsoft.com/office/drawing/2014/main" id="{8613F1F7-4110-4518-BBB8-329146E40E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en-US"/>
          </a:p>
        </p:txBody>
      </p:sp>
    </p:spTree>
    <p:extLst>
      <p:ext uri="{BB962C8B-B14F-4D97-AF65-F5344CB8AC3E}">
        <p14:creationId xmlns:p14="http://schemas.microsoft.com/office/powerpoint/2010/main" val="3929041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E687F22-00E6-4894-AC48-FC63E1E98DA8}" type="datetimeFigureOut">
              <a:rPr lang="en-AU" smtClean="0"/>
              <a:t>26/11/2019</a:t>
            </a:fld>
            <a:endParaRPr lang="en-AU"/>
          </a:p>
        </p:txBody>
      </p:sp>
      <p:sp>
        <p:nvSpPr>
          <p:cNvPr id="5" name="Footer Placeholder 4"/>
          <p:cNvSpPr>
            <a:spLocks noGrp="1"/>
          </p:cNvSpPr>
          <p:nvPr>
            <p:ph type="ftr" sz="quarter" idx="11"/>
          </p:nvPr>
        </p:nvSpPr>
        <p:spPr>
          <a:xfrm>
            <a:off x="1371600" y="4323845"/>
            <a:ext cx="6400800" cy="365125"/>
          </a:xfrm>
        </p:spPr>
        <p:txBody>
          <a:bodyPr/>
          <a:lstStyle/>
          <a:p>
            <a:endParaRPr lang="en-AU"/>
          </a:p>
        </p:txBody>
      </p:sp>
      <p:sp>
        <p:nvSpPr>
          <p:cNvPr id="6" name="Slide Number Placeholder 5"/>
          <p:cNvSpPr>
            <a:spLocks noGrp="1"/>
          </p:cNvSpPr>
          <p:nvPr>
            <p:ph type="sldNum" sz="quarter" idx="12"/>
          </p:nvPr>
        </p:nvSpPr>
        <p:spPr>
          <a:xfrm>
            <a:off x="8077200" y="1430866"/>
            <a:ext cx="2743200" cy="365125"/>
          </a:xfrm>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980596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411269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264774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36E470B9-A335-482A-BC4A-3F4DF1ED99D4}" type="slidenum">
              <a:rPr lang="en-AU" smtClean="0"/>
              <a:t>‹#›</a:t>
            </a:fld>
            <a:endParaRPr lang="en-AU"/>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0677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a:xfrm>
            <a:off x="685800" y="378883"/>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207241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E687F22-00E6-4894-AC48-FC63E1E98DA8}" type="datetimeFigureOut">
              <a:rPr lang="en-AU" smtClean="0"/>
              <a:t>26/11/2019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619491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E687F22-00E6-4894-AC48-FC63E1E98DA8}" type="datetimeFigureOut">
              <a:rPr lang="en-AU" smtClean="0"/>
              <a:t>26/11/2019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842668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87F22-00E6-4894-AC48-FC63E1E98DA8}" type="datetimeFigureOut">
              <a:rPr lang="en-AU" smtClean="0"/>
              <a:t>26/11/2019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3265120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E687F22-00E6-4894-AC48-FC63E1E98DA8}" type="datetimeFigureOut">
              <a:rPr lang="en-AU" smtClean="0"/>
              <a:t>26/11/2019</a:t>
            </a:fld>
            <a:endParaRPr lang="en-AU"/>
          </a:p>
        </p:txBody>
      </p:sp>
      <p:sp>
        <p:nvSpPr>
          <p:cNvPr id="5" name="Footer Placeholder 4"/>
          <p:cNvSpPr>
            <a:spLocks noGrp="1"/>
          </p:cNvSpPr>
          <p:nvPr>
            <p:ph type="ftr" sz="quarter" idx="11"/>
          </p:nvPr>
        </p:nvSpPr>
        <p:spPr>
          <a:xfrm>
            <a:off x="685800" y="381000"/>
            <a:ext cx="6991492" cy="36512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1357747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87F22-00E6-4894-AC48-FC63E1E98DA8}" type="datetimeFigureOut">
              <a:rPr lang="en-AU" smtClean="0"/>
              <a:t>26/11/2019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122018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E687F22-00E6-4894-AC48-FC63E1E98DA8}" type="datetimeFigureOut">
              <a:rPr lang="en-AU" smtClean="0"/>
              <a:t>26/11/2019</a:t>
            </a:fld>
            <a:endParaRPr lang="en-AU"/>
          </a:p>
        </p:txBody>
      </p:sp>
      <p:sp>
        <p:nvSpPr>
          <p:cNvPr id="5" name="Footer Placeholder 4"/>
          <p:cNvSpPr>
            <a:spLocks noGrp="1"/>
          </p:cNvSpPr>
          <p:nvPr>
            <p:ph type="ftr" sz="quarter" idx="11"/>
          </p:nvPr>
        </p:nvSpPr>
        <p:spPr>
          <a:xfrm>
            <a:off x="685800" y="381001"/>
            <a:ext cx="6991492" cy="36406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3540811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3710878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687F22-00E6-4894-AC48-FC63E1E98DA8}" type="datetimeFigureOut">
              <a:rPr lang="en-AU" smtClean="0"/>
              <a:t>26/11/2019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393704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687F22-00E6-4894-AC48-FC63E1E98DA8}" type="datetimeFigureOut">
              <a:rPr lang="en-AU" smtClean="0"/>
              <a:t>26/11/2019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1823311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87F22-00E6-4894-AC48-FC63E1E98DA8}" type="datetimeFigureOut">
              <a:rPr lang="en-AU" smtClean="0"/>
              <a:t>26/11/2019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404017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2574878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687F22-00E6-4894-AC48-FC63E1E98DA8}" type="datetimeFigureOut">
              <a:rPr lang="en-AU" smtClean="0"/>
              <a:t>26/11/2019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6E470B9-A335-482A-BC4A-3F4DF1ED99D4}" type="slidenum">
              <a:rPr lang="en-AU" smtClean="0"/>
              <a:t>‹#›</a:t>
            </a:fld>
            <a:endParaRPr lang="en-AU"/>
          </a:p>
        </p:txBody>
      </p:sp>
    </p:spTree>
    <p:extLst>
      <p:ext uri="{BB962C8B-B14F-4D97-AF65-F5344CB8AC3E}">
        <p14:creationId xmlns:p14="http://schemas.microsoft.com/office/powerpoint/2010/main" val="212227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E687F22-00E6-4894-AC48-FC63E1E98DA8}" type="datetimeFigureOut">
              <a:rPr lang="en-AU" smtClean="0"/>
              <a:t>26/11/2019</a:t>
            </a:fld>
            <a:endParaRPr lang="en-AU"/>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E470B9-A335-482A-BC4A-3F4DF1ED99D4}" type="slidenum">
              <a:rPr lang="en-AU" smtClean="0"/>
              <a:t>‹#›</a:t>
            </a:fld>
            <a:endParaRPr lang="en-AU"/>
          </a:p>
        </p:txBody>
      </p:sp>
    </p:spTree>
    <p:extLst>
      <p:ext uri="{BB962C8B-B14F-4D97-AF65-F5344CB8AC3E}">
        <p14:creationId xmlns:p14="http://schemas.microsoft.com/office/powerpoint/2010/main" val="23651097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45.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37.xml"/><Relationship Id="rId5" Type="http://schemas.openxmlformats.org/officeDocument/2006/relationships/slide" Target="slide32.xml"/><Relationship Id="rId4" Type="http://schemas.openxmlformats.org/officeDocument/2006/relationships/slide" Target="slide2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enior-secondary.scsa.wa.edu.au/syllabus-and-support-materials/science/physic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commons/d/d4/Thermosiphon2.png" TargetMode="External"/><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2" Type="http://schemas.openxmlformats.org/officeDocument/2006/relationships/hyperlink" Target="Liquid%20Sand%20Hot%20Tub-%20Fluidized%20air%20bed.mp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7066-78F7-401A-BE3A-1F2BE188035C}"/>
              </a:ext>
            </a:extLst>
          </p:cNvPr>
          <p:cNvSpPr>
            <a:spLocks noGrp="1"/>
          </p:cNvSpPr>
          <p:nvPr>
            <p:ph type="ctrTitle"/>
          </p:nvPr>
        </p:nvSpPr>
        <p:spPr/>
        <p:txBody>
          <a:bodyPr/>
          <a:lstStyle/>
          <a:p>
            <a:r>
              <a:rPr lang="en-US" dirty="0"/>
              <a:t>Heating and Cooling</a:t>
            </a:r>
            <a:endParaRPr lang="en-AU" dirty="0"/>
          </a:p>
        </p:txBody>
      </p:sp>
      <p:sp>
        <p:nvSpPr>
          <p:cNvPr id="3" name="Subtitle 2">
            <a:extLst>
              <a:ext uri="{FF2B5EF4-FFF2-40B4-BE49-F238E27FC236}">
                <a16:creationId xmlns:a16="http://schemas.microsoft.com/office/drawing/2014/main" id="{0BDABF94-797F-42BC-8343-288749D86818}"/>
              </a:ext>
            </a:extLst>
          </p:cNvPr>
          <p:cNvSpPr>
            <a:spLocks noGrp="1"/>
          </p:cNvSpPr>
          <p:nvPr>
            <p:ph type="subTitle" idx="1"/>
          </p:nvPr>
        </p:nvSpPr>
        <p:spPr>
          <a:xfrm>
            <a:off x="1371600" y="3632201"/>
            <a:ext cx="9448800" cy="1222432"/>
          </a:xfrm>
        </p:spPr>
        <p:txBody>
          <a:bodyPr numCol="2">
            <a:normAutofit/>
          </a:bodyPr>
          <a:lstStyle/>
          <a:p>
            <a:pPr marL="342900" indent="-342900">
              <a:buFont typeface="Arial" panose="020B0604020202020204" pitchFamily="34" charset="0"/>
              <a:buChar char="•"/>
            </a:pPr>
            <a:r>
              <a:rPr lang="en-US" dirty="0">
                <a:hlinkClick r:id="rId2" action="ppaction://hlinksldjump"/>
              </a:rPr>
              <a:t>Kinetic Theory</a:t>
            </a:r>
            <a:endParaRPr lang="en-US" dirty="0"/>
          </a:p>
          <a:p>
            <a:pPr marL="342900" indent="-342900">
              <a:buFont typeface="Arial" panose="020B0604020202020204" pitchFamily="34" charset="0"/>
              <a:buChar char="•"/>
            </a:pPr>
            <a:r>
              <a:rPr lang="en-US" dirty="0">
                <a:hlinkClick r:id="rId3" action="ppaction://hlinksldjump"/>
              </a:rPr>
              <a:t>Conservation of Energy</a:t>
            </a:r>
            <a:endParaRPr lang="en-US" dirty="0"/>
          </a:p>
          <a:p>
            <a:pPr marL="342900" indent="-342900">
              <a:buFont typeface="Arial" panose="020B0604020202020204" pitchFamily="34" charset="0"/>
              <a:buChar char="•"/>
            </a:pPr>
            <a:r>
              <a:rPr lang="en-US" dirty="0">
                <a:hlinkClick r:id="rId4" action="ppaction://hlinksldjump"/>
              </a:rPr>
              <a:t>Specific Heat Capacity</a:t>
            </a:r>
            <a:endParaRPr lang="en-US" dirty="0"/>
          </a:p>
          <a:p>
            <a:pPr marL="342900" indent="-342900">
              <a:buFont typeface="Arial" panose="020B0604020202020204" pitchFamily="34" charset="0"/>
              <a:buChar char="•"/>
            </a:pPr>
            <a:r>
              <a:rPr lang="en-US" dirty="0">
                <a:hlinkClick r:id="rId5" action="ppaction://hlinksldjump"/>
              </a:rPr>
              <a:t>Method of Mixtures</a:t>
            </a:r>
            <a:endParaRPr lang="en-US" dirty="0"/>
          </a:p>
          <a:p>
            <a:pPr marL="342900" indent="-342900">
              <a:buFont typeface="Arial" panose="020B0604020202020204" pitchFamily="34" charset="0"/>
              <a:buChar char="•"/>
            </a:pPr>
            <a:r>
              <a:rPr lang="en-US" dirty="0">
                <a:hlinkClick r:id="rId6" action="ppaction://hlinksldjump"/>
              </a:rPr>
              <a:t>Latent Heat</a:t>
            </a:r>
            <a:endParaRPr lang="en-US" dirty="0"/>
          </a:p>
          <a:p>
            <a:pPr marL="342900" indent="-342900">
              <a:buFont typeface="Arial" panose="020B0604020202020204" pitchFamily="34" charset="0"/>
              <a:buChar char="•"/>
            </a:pPr>
            <a:r>
              <a:rPr lang="en-US" dirty="0">
                <a:hlinkClick r:id="rId7" action="ppaction://hlinksldjump"/>
              </a:rPr>
              <a:t>Heat Transfer</a:t>
            </a:r>
            <a:endParaRPr lang="en-US" dirty="0"/>
          </a:p>
        </p:txBody>
      </p:sp>
    </p:spTree>
    <p:extLst>
      <p:ext uri="{BB962C8B-B14F-4D97-AF65-F5344CB8AC3E}">
        <p14:creationId xmlns:p14="http://schemas.microsoft.com/office/powerpoint/2010/main" val="22596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FA8BB0A-033D-47CA-8C32-88EF568B7926}"/>
              </a:ext>
            </a:extLst>
          </p:cNvPr>
          <p:cNvSpPr>
            <a:spLocks noGrp="1" noChangeArrowheads="1"/>
          </p:cNvSpPr>
          <p:nvPr>
            <p:ph type="title"/>
          </p:nvPr>
        </p:nvSpPr>
        <p:spPr>
          <a:xfrm>
            <a:off x="6397278" y="688173"/>
            <a:ext cx="5611091" cy="1293028"/>
          </a:xfrm>
        </p:spPr>
        <p:txBody>
          <a:bodyPr>
            <a:normAutofit/>
          </a:bodyPr>
          <a:lstStyle/>
          <a:p>
            <a:pPr algn="ctr" eaLnBrk="1" hangingPunct="1"/>
            <a:r>
              <a:rPr lang="en-US" altLang="en-US" b="1" dirty="0"/>
              <a:t>Brownian motion</a:t>
            </a:r>
            <a:endParaRPr lang="en-US" altLang="en-US" dirty="0"/>
          </a:p>
        </p:txBody>
      </p:sp>
      <p:pic>
        <p:nvPicPr>
          <p:cNvPr id="14339" name="Picture 3" descr="Brownian.gif">
            <a:extLst>
              <a:ext uri="{FF2B5EF4-FFF2-40B4-BE49-F238E27FC236}">
                <a16:creationId xmlns:a16="http://schemas.microsoft.com/office/drawing/2014/main" id="{31196E56-6FC3-43EC-B8CF-973DC011091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8423" y="2493068"/>
            <a:ext cx="4706917" cy="270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2" descr="Image result for brownian motion gif">
            <a:extLst>
              <a:ext uri="{FF2B5EF4-FFF2-40B4-BE49-F238E27FC236}">
                <a16:creationId xmlns:a16="http://schemas.microsoft.com/office/drawing/2014/main" id="{AEFC7669-02E8-41D5-815D-D17F53FCE9A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97278" y="2493068"/>
            <a:ext cx="4811940" cy="27067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AACDD6-3DB9-4943-81E4-40669D0CAA08}"/>
              </a:ext>
            </a:extLst>
          </p:cNvPr>
          <p:cNvSpPr txBox="1"/>
          <p:nvPr/>
        </p:nvSpPr>
        <p:spPr>
          <a:xfrm>
            <a:off x="2394857" y="1981201"/>
            <a:ext cx="7133684" cy="369332"/>
          </a:xfrm>
          <a:prstGeom prst="rect">
            <a:avLst/>
          </a:prstGeom>
          <a:noFill/>
        </p:spPr>
        <p:txBody>
          <a:bodyPr wrap="none" rtlCol="0">
            <a:spAutoFit/>
          </a:bodyPr>
          <a:lstStyle/>
          <a:p>
            <a:r>
              <a:rPr lang="en-US" altLang="en-US" b="1" dirty="0"/>
              <a:t>Chaotic motion of minute particle suspended in a gas or liquid.</a:t>
            </a:r>
            <a:endParaRPr lang="en-AU" dirty="0"/>
          </a:p>
        </p:txBody>
      </p:sp>
      <p:sp>
        <p:nvSpPr>
          <p:cNvPr id="3" name="TextBox 2">
            <a:extLst>
              <a:ext uri="{FF2B5EF4-FFF2-40B4-BE49-F238E27FC236}">
                <a16:creationId xmlns:a16="http://schemas.microsoft.com/office/drawing/2014/main" id="{E8C6B063-9AEC-497D-AB04-D58CD2DFC676}"/>
              </a:ext>
            </a:extLst>
          </p:cNvPr>
          <p:cNvSpPr txBox="1"/>
          <p:nvPr/>
        </p:nvSpPr>
        <p:spPr>
          <a:xfrm>
            <a:off x="7322714" y="5199784"/>
            <a:ext cx="2961067" cy="369332"/>
          </a:xfrm>
          <a:prstGeom prst="rect">
            <a:avLst/>
          </a:prstGeom>
          <a:noFill/>
        </p:spPr>
        <p:txBody>
          <a:bodyPr wrap="none" rtlCol="0">
            <a:spAutoFit/>
          </a:bodyPr>
          <a:lstStyle/>
          <a:p>
            <a:r>
              <a:rPr lang="en-US" dirty="0"/>
              <a:t>Grains of pollen in water.</a:t>
            </a:r>
            <a:endParaRPr lang="en-AU" dirty="0"/>
          </a:p>
        </p:txBody>
      </p:sp>
    </p:spTree>
    <p:extLst>
      <p:ext uri="{BB962C8B-B14F-4D97-AF65-F5344CB8AC3E}">
        <p14:creationId xmlns:p14="http://schemas.microsoft.com/office/powerpoint/2010/main" val="292116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DFE0616-24F8-4E18-AA6C-99DC9FBCD271}"/>
              </a:ext>
            </a:extLst>
          </p:cNvPr>
          <p:cNvSpPr>
            <a:spLocks noGrp="1" noChangeArrowheads="1"/>
          </p:cNvSpPr>
          <p:nvPr>
            <p:ph type="title"/>
          </p:nvPr>
        </p:nvSpPr>
        <p:spPr>
          <a:xfrm>
            <a:off x="3657600" y="773113"/>
            <a:ext cx="8229600" cy="1404824"/>
          </a:xfrm>
        </p:spPr>
        <p:txBody>
          <a:bodyPr>
            <a:normAutofit fontScale="90000"/>
          </a:bodyPr>
          <a:lstStyle/>
          <a:p>
            <a:pPr eaLnBrk="1" hangingPunct="1"/>
            <a:r>
              <a:rPr lang="en-US" altLang="en-US" sz="3200" b="1" dirty="0"/>
              <a:t>Compression and expansion of gas is accompanied by its heating and cooling.</a:t>
            </a:r>
          </a:p>
        </p:txBody>
      </p:sp>
      <p:grpSp>
        <p:nvGrpSpPr>
          <p:cNvPr id="3" name="Group 2">
            <a:extLst>
              <a:ext uri="{FF2B5EF4-FFF2-40B4-BE49-F238E27FC236}">
                <a16:creationId xmlns:a16="http://schemas.microsoft.com/office/drawing/2014/main" id="{CDF007B7-36E9-4DDB-89EC-68E48F31CC89}"/>
              </a:ext>
            </a:extLst>
          </p:cNvPr>
          <p:cNvGrpSpPr/>
          <p:nvPr/>
        </p:nvGrpSpPr>
        <p:grpSpPr>
          <a:xfrm>
            <a:off x="1981200" y="2191656"/>
            <a:ext cx="7681682" cy="4643325"/>
            <a:chOff x="1981200" y="2191656"/>
            <a:chExt cx="7681682" cy="4643325"/>
          </a:xfrm>
        </p:grpSpPr>
        <p:pic>
          <p:nvPicPr>
            <p:cNvPr id="19458" name="Picture 2" descr="Related image">
              <a:extLst>
                <a:ext uri="{FF2B5EF4-FFF2-40B4-BE49-F238E27FC236}">
                  <a16:creationId xmlns:a16="http://schemas.microsoft.com/office/drawing/2014/main" id="{5F2BE18E-5FE9-4979-89C0-40520A6A2D9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684" y="2429102"/>
              <a:ext cx="7485743" cy="42107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723F7B3-6DEB-405F-AC1D-2D0E8B0925FC}"/>
                </a:ext>
              </a:extLst>
            </p:cNvPr>
            <p:cNvSpPr/>
            <p:nvPr/>
          </p:nvSpPr>
          <p:spPr>
            <a:xfrm>
              <a:off x="1981200" y="2233952"/>
              <a:ext cx="2322286" cy="460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2FC6E9D-653C-407D-9CCF-6EE7577D1CDC}"/>
                </a:ext>
              </a:extLst>
            </p:cNvPr>
            <p:cNvSpPr/>
            <p:nvPr/>
          </p:nvSpPr>
          <p:spPr>
            <a:xfrm>
              <a:off x="7340596" y="2191656"/>
              <a:ext cx="2322286" cy="460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AB7E516-8CA7-47BE-9474-0D2E70071657}"/>
                </a:ext>
              </a:extLst>
            </p:cNvPr>
            <p:cNvSpPr/>
            <p:nvPr/>
          </p:nvSpPr>
          <p:spPr>
            <a:xfrm>
              <a:off x="2353125" y="2373086"/>
              <a:ext cx="6645731"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917369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B4D121DF-70F5-429B-8C21-FE426EFE8B31}"/>
              </a:ext>
            </a:extLst>
          </p:cNvPr>
          <p:cNvSpPr>
            <a:spLocks noGrp="1"/>
          </p:cNvSpPr>
          <p:nvPr>
            <p:ph type="title"/>
          </p:nvPr>
        </p:nvSpPr>
        <p:spPr/>
        <p:txBody>
          <a:bodyPr/>
          <a:lstStyle/>
          <a:p>
            <a:pPr eaLnBrk="1" hangingPunct="1"/>
            <a:r>
              <a:rPr lang="en-US" altLang="en-US"/>
              <a:t>Absolute zero</a:t>
            </a:r>
            <a:endParaRPr lang="en-AU" altLang="en-US"/>
          </a:p>
        </p:txBody>
      </p:sp>
      <p:sp>
        <p:nvSpPr>
          <p:cNvPr id="24579" name="Content Placeholder 2">
            <a:extLst>
              <a:ext uri="{FF2B5EF4-FFF2-40B4-BE49-F238E27FC236}">
                <a16:creationId xmlns:a16="http://schemas.microsoft.com/office/drawing/2014/main" id="{5389B514-A008-47AD-AAEC-9E26BC5D8F01}"/>
              </a:ext>
            </a:extLst>
          </p:cNvPr>
          <p:cNvSpPr>
            <a:spLocks noGrp="1"/>
          </p:cNvSpPr>
          <p:nvPr>
            <p:ph idx="1"/>
          </p:nvPr>
        </p:nvSpPr>
        <p:spPr>
          <a:xfrm>
            <a:off x="685800" y="2194560"/>
            <a:ext cx="4495799" cy="4024125"/>
          </a:xfrm>
        </p:spPr>
        <p:txBody>
          <a:bodyPr/>
          <a:lstStyle/>
          <a:p>
            <a:pPr eaLnBrk="1" hangingPunct="1"/>
            <a:r>
              <a:rPr lang="en-US" altLang="en-US" dirty="0"/>
              <a:t>At absolute zero particles have 0 kinetic energy</a:t>
            </a:r>
          </a:p>
          <a:p>
            <a:pPr eaLnBrk="1" hangingPunct="1"/>
            <a:r>
              <a:rPr lang="en-US" altLang="en-US" dirty="0"/>
              <a:t>Any gas reduced to absolute zero exerts zero pressure on its surroundings</a:t>
            </a:r>
          </a:p>
          <a:p>
            <a:pPr eaLnBrk="1" hangingPunct="1"/>
            <a:r>
              <a:rPr lang="en-US" altLang="en-US" dirty="0"/>
              <a:t>Particles cease moving completely</a:t>
            </a:r>
          </a:p>
          <a:p>
            <a:pPr eaLnBrk="1" hangingPunct="1"/>
            <a:endParaRPr lang="en-AU" altLang="en-US" dirty="0"/>
          </a:p>
        </p:txBody>
      </p:sp>
      <p:pic>
        <p:nvPicPr>
          <p:cNvPr id="24580" name="Picture 3" descr="FG16_03">
            <a:extLst>
              <a:ext uri="{FF2B5EF4-FFF2-40B4-BE49-F238E27FC236}">
                <a16:creationId xmlns:a16="http://schemas.microsoft.com/office/drawing/2014/main" id="{10A228C3-041E-4C8A-B4B7-F8D8BF7E550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599" y="1683201"/>
            <a:ext cx="6727371" cy="504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36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6247-CC32-48AA-BE1F-6FF854E57E43}"/>
              </a:ext>
            </a:extLst>
          </p:cNvPr>
          <p:cNvSpPr>
            <a:spLocks noGrp="1"/>
          </p:cNvSpPr>
          <p:nvPr>
            <p:ph type="title"/>
          </p:nvPr>
        </p:nvSpPr>
        <p:spPr/>
        <p:txBody>
          <a:bodyPr/>
          <a:lstStyle/>
          <a:p>
            <a:r>
              <a:rPr lang="en-US" dirty="0"/>
              <a:t>Thermal Expansion</a:t>
            </a:r>
            <a:endParaRPr lang="en-AU" dirty="0"/>
          </a:p>
        </p:txBody>
      </p:sp>
      <p:sp>
        <p:nvSpPr>
          <p:cNvPr id="3" name="Content Placeholder 2">
            <a:extLst>
              <a:ext uri="{FF2B5EF4-FFF2-40B4-BE49-F238E27FC236}">
                <a16:creationId xmlns:a16="http://schemas.microsoft.com/office/drawing/2014/main" id="{FADAE931-C1E5-4918-9F42-F9F15653B5D2}"/>
              </a:ext>
            </a:extLst>
          </p:cNvPr>
          <p:cNvSpPr>
            <a:spLocks noGrp="1"/>
          </p:cNvSpPr>
          <p:nvPr>
            <p:ph idx="1"/>
          </p:nvPr>
        </p:nvSpPr>
        <p:spPr>
          <a:xfrm>
            <a:off x="685800" y="2216332"/>
            <a:ext cx="10820400" cy="4024125"/>
          </a:xfrm>
        </p:spPr>
        <p:txBody>
          <a:bodyPr/>
          <a:lstStyle/>
          <a:p>
            <a:r>
              <a:rPr lang="en-US" dirty="0"/>
              <a:t>As a substance is heated it gains thermal (kinetic) energy as the particles vibrate/move faster</a:t>
            </a:r>
          </a:p>
          <a:p>
            <a:r>
              <a:rPr lang="en-US" dirty="0"/>
              <a:t>It also gains potential energy as the faster moving particles stretch the bonds between particles moving further apart</a:t>
            </a:r>
          </a:p>
          <a:p>
            <a:r>
              <a:rPr lang="en-US" dirty="0"/>
              <a:t>As the particles all move slightly further apart the substance expands</a:t>
            </a:r>
            <a:endParaRPr lang="en-AU" dirty="0"/>
          </a:p>
        </p:txBody>
      </p:sp>
    </p:spTree>
    <p:extLst>
      <p:ext uri="{BB962C8B-B14F-4D97-AF65-F5344CB8AC3E}">
        <p14:creationId xmlns:p14="http://schemas.microsoft.com/office/powerpoint/2010/main" val="280170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E25-A331-4913-A3AA-E478355668AB}"/>
              </a:ext>
            </a:extLst>
          </p:cNvPr>
          <p:cNvSpPr>
            <a:spLocks noGrp="1"/>
          </p:cNvSpPr>
          <p:nvPr>
            <p:ph type="title"/>
          </p:nvPr>
        </p:nvSpPr>
        <p:spPr/>
        <p:txBody>
          <a:bodyPr/>
          <a:lstStyle/>
          <a:p>
            <a:r>
              <a:rPr lang="en-US" dirty="0"/>
              <a:t>Conservation of energy</a:t>
            </a:r>
            <a:endParaRPr lang="en-AU" dirty="0"/>
          </a:p>
        </p:txBody>
      </p:sp>
      <p:sp>
        <p:nvSpPr>
          <p:cNvPr id="3" name="Content Placeholder 2">
            <a:extLst>
              <a:ext uri="{FF2B5EF4-FFF2-40B4-BE49-F238E27FC236}">
                <a16:creationId xmlns:a16="http://schemas.microsoft.com/office/drawing/2014/main" id="{7CD49B9D-E96D-4234-AFA0-7084CCC82105}"/>
              </a:ext>
            </a:extLst>
          </p:cNvPr>
          <p:cNvSpPr>
            <a:spLocks noGrp="1"/>
          </p:cNvSpPr>
          <p:nvPr>
            <p:ph idx="1"/>
          </p:nvPr>
        </p:nvSpPr>
        <p:spPr/>
        <p:txBody>
          <a:bodyPr/>
          <a:lstStyle/>
          <a:p>
            <a:r>
              <a:rPr lang="en-US" dirty="0"/>
              <a:t>Energy can neither be created nor destroyed.</a:t>
            </a:r>
          </a:p>
          <a:p>
            <a:r>
              <a:rPr lang="en-US" dirty="0"/>
              <a:t>Energy can be transferred or transformed but the total energy of an isolated system remains constant.</a:t>
            </a:r>
          </a:p>
          <a:p>
            <a:r>
              <a:rPr lang="en-US" dirty="0"/>
              <a:t>Net change in energy is 0.</a:t>
            </a:r>
            <a:endParaRPr lang="en-AU" dirty="0"/>
          </a:p>
        </p:txBody>
      </p:sp>
    </p:spTree>
    <p:extLst>
      <p:ext uri="{BB962C8B-B14F-4D97-AF65-F5344CB8AC3E}">
        <p14:creationId xmlns:p14="http://schemas.microsoft.com/office/powerpoint/2010/main" val="2078783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E675-B7EA-4717-9F21-44F11C729ABE}"/>
              </a:ext>
            </a:extLst>
          </p:cNvPr>
          <p:cNvSpPr>
            <a:spLocks noGrp="1"/>
          </p:cNvSpPr>
          <p:nvPr>
            <p:ph type="title"/>
          </p:nvPr>
        </p:nvSpPr>
        <p:spPr/>
        <p:txBody>
          <a:bodyPr/>
          <a:lstStyle/>
          <a:p>
            <a:r>
              <a:rPr lang="en-US" dirty="0"/>
              <a:t>Internal energy (U)</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F916A8-0E96-458F-9D8A-11C08E2C7BAA}"/>
                  </a:ext>
                </a:extLst>
              </p:cNvPr>
              <p:cNvSpPr>
                <a:spLocks noGrp="1"/>
              </p:cNvSpPr>
              <p:nvPr>
                <p:ph idx="1"/>
              </p:nvPr>
            </p:nvSpPr>
            <p:spPr>
              <a:xfrm>
                <a:off x="685800" y="2194560"/>
                <a:ext cx="10820400" cy="4470935"/>
              </a:xfrm>
            </p:spPr>
            <p:txBody>
              <a:bodyPr>
                <a:normAutofit/>
              </a:bodyPr>
              <a:lstStyle/>
              <a:p>
                <a:r>
                  <a:rPr lang="en-AU" dirty="0"/>
                  <a:t>The energy contained within a system</a:t>
                </a:r>
              </a:p>
              <a:p>
                <a:r>
                  <a:rPr lang="en-AU" dirty="0"/>
                  <a:t>It excludes the kinetic energy of motion of the system as a whole and the potential energy of the system as a whole due to external force fields.</a:t>
                </a:r>
              </a:p>
              <a:p>
                <a:r>
                  <a:rPr lang="en-AU" dirty="0"/>
                  <a:t>∆U rather than absolute values</a:t>
                </a:r>
              </a:p>
              <a:p>
                <a:pPr marL="0" indent="0">
                  <a:buNone/>
                </a:pPr>
                <a14:m>
                  <m:oMathPara xmlns:m="http://schemas.openxmlformats.org/officeDocument/2006/math">
                    <m:oMathParaPr>
                      <m:jc m:val="center"/>
                    </m:oMathParaPr>
                    <m:oMath xmlns:m="http://schemas.openxmlformats.org/officeDocument/2006/math">
                      <m:r>
                        <a:rPr lang="en-A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𝑖𝑛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𝑜𝑢𝑡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𝑏𝑦</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𝑜𝑛</m:t>
                          </m:r>
                        </m:sub>
                      </m:sSub>
                    </m:oMath>
                  </m:oMathPara>
                </a14:m>
                <a:endParaRPr lang="en-AU" dirty="0"/>
              </a:p>
              <a:p>
                <a:pPr marL="0" indent="0" algn="ctr">
                  <a:buNone/>
                </a:pPr>
                <a:r>
                  <a:rPr lang="en-US" dirty="0"/>
                  <a:t>Q</a:t>
                </a:r>
                <a:r>
                  <a:rPr lang="en-AU" baseline="-25000" dirty="0"/>
                  <a:t>in</a:t>
                </a:r>
                <a:r>
                  <a:rPr lang="en-AU" dirty="0"/>
                  <a:t> = heat flow into the system</a:t>
                </a:r>
              </a:p>
              <a:p>
                <a:pPr marL="0" indent="0" algn="ctr">
                  <a:buNone/>
                </a:pPr>
                <a:r>
                  <a:rPr lang="en-US" dirty="0"/>
                  <a:t>Q</a:t>
                </a:r>
                <a:r>
                  <a:rPr lang="en-AU" baseline="-25000" dirty="0"/>
                  <a:t>out</a:t>
                </a:r>
                <a:r>
                  <a:rPr lang="en-AU" dirty="0"/>
                  <a:t> = heat flow out of the system</a:t>
                </a:r>
              </a:p>
              <a:p>
                <a:pPr marL="0" indent="0" algn="ctr">
                  <a:buNone/>
                </a:pPr>
                <a:r>
                  <a:rPr lang="en-US" dirty="0"/>
                  <a:t>W</a:t>
                </a:r>
                <a:r>
                  <a:rPr lang="en-AU" baseline="-25000" dirty="0"/>
                  <a:t>by</a:t>
                </a:r>
                <a:r>
                  <a:rPr lang="en-AU" dirty="0"/>
                  <a:t> = work done by the system</a:t>
                </a:r>
              </a:p>
              <a:p>
                <a:pPr marL="0" indent="0" algn="ctr">
                  <a:buNone/>
                </a:pPr>
                <a:r>
                  <a:rPr lang="en-US" dirty="0"/>
                  <a:t>W</a:t>
                </a:r>
                <a:r>
                  <a:rPr lang="en-AU" baseline="-25000" dirty="0"/>
                  <a:t>on</a:t>
                </a:r>
                <a:r>
                  <a:rPr lang="en-AU" dirty="0"/>
                  <a:t> = work done on the system</a:t>
                </a:r>
              </a:p>
              <a:p>
                <a:r>
                  <a:rPr lang="en-US" dirty="0"/>
                  <a:t>Mostly represents the sum of thermal energy of a substance and the potential energy stored in stretched bonds in the substance</a:t>
                </a:r>
                <a:endParaRPr lang="en-AU" dirty="0"/>
              </a:p>
            </p:txBody>
          </p:sp>
        </mc:Choice>
        <mc:Fallback xmlns="">
          <p:sp>
            <p:nvSpPr>
              <p:cNvPr id="3" name="Content Placeholder 2">
                <a:extLst>
                  <a:ext uri="{FF2B5EF4-FFF2-40B4-BE49-F238E27FC236}">
                    <a16:creationId xmlns:a16="http://schemas.microsoft.com/office/drawing/2014/main" id="{D4F916A8-0E96-458F-9D8A-11C08E2C7BAA}"/>
                  </a:ext>
                </a:extLst>
              </p:cNvPr>
              <p:cNvSpPr>
                <a:spLocks noGrp="1" noRot="1" noChangeAspect="1" noMove="1" noResize="1" noEditPoints="1" noAdjustHandles="1" noChangeArrowheads="1" noChangeShapeType="1" noTextEdit="1"/>
              </p:cNvSpPr>
              <p:nvPr>
                <p:ph idx="1"/>
              </p:nvPr>
            </p:nvSpPr>
            <p:spPr>
              <a:xfrm>
                <a:off x="685800" y="2194560"/>
                <a:ext cx="10820400" cy="4470935"/>
              </a:xfrm>
              <a:blipFill>
                <a:blip r:embed="rId2"/>
                <a:stretch>
                  <a:fillRect l="-676" t="-1774"/>
                </a:stretch>
              </a:blipFill>
            </p:spPr>
            <p:txBody>
              <a:bodyPr/>
              <a:lstStyle/>
              <a:p>
                <a:r>
                  <a:rPr lang="en-AU">
                    <a:noFill/>
                  </a:rPr>
                  <a:t> </a:t>
                </a:r>
              </a:p>
            </p:txBody>
          </p:sp>
        </mc:Fallback>
      </mc:AlternateContent>
    </p:spTree>
    <p:extLst>
      <p:ext uri="{BB962C8B-B14F-4D97-AF65-F5344CB8AC3E}">
        <p14:creationId xmlns:p14="http://schemas.microsoft.com/office/powerpoint/2010/main" val="3404833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A8F6-BD67-4096-B9F0-DDAB62052B63}"/>
              </a:ext>
            </a:extLst>
          </p:cNvPr>
          <p:cNvSpPr>
            <a:spLocks noGrp="1"/>
          </p:cNvSpPr>
          <p:nvPr>
            <p:ph type="title"/>
          </p:nvPr>
        </p:nvSpPr>
        <p:spPr/>
        <p:txBody>
          <a:bodyPr/>
          <a:lstStyle/>
          <a:p>
            <a:r>
              <a:rPr lang="en-US" dirty="0"/>
              <a:t>Examples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0601E2-F85E-4CC9-A295-F058359C73E8}"/>
                  </a:ext>
                </a:extLst>
              </p:cNvPr>
              <p:cNvSpPr>
                <a:spLocks noGrp="1"/>
              </p:cNvSpPr>
              <p:nvPr>
                <p:ph idx="1"/>
              </p:nvPr>
            </p:nvSpPr>
            <p:spPr/>
            <p:txBody>
              <a:bodyPr>
                <a:normAutofit/>
              </a:bodyPr>
              <a:lstStyle/>
              <a:p>
                <a:r>
                  <a:rPr lang="en-GB" altLang="en-US" dirty="0"/>
                  <a:t>A 1l beaker of water has 25 k J of work done on it and also loses 30 k J of thermal energy to the surroundings. Determine the change in energy of the water. 	</a:t>
                </a:r>
              </a:p>
              <a:p>
                <a:pPr marL="0" indent="0">
                  <a:buNone/>
                </a:pPr>
                <a14:m>
                  <m:oMathPara xmlns:m="http://schemas.openxmlformats.org/officeDocument/2006/math">
                    <m:oMathParaPr>
                      <m:jc m:val="center"/>
                    </m:oMathParaPr>
                    <m:oMath xmlns:m="http://schemas.openxmlformats.org/officeDocument/2006/math">
                      <m:r>
                        <a:rPr lang="en-AU" altLang="en-US"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𝑈</m:t>
                      </m:r>
                      <m:r>
                        <a:rPr lang="en-AU" altLang="en-US" i="1" smtClean="0">
                          <a:latin typeface="Cambria Math" panose="02040503050406030204" pitchFamily="18" charset="0"/>
                        </a:rPr>
                        <m:t>=</m:t>
                      </m:r>
                      <m:r>
                        <a:rPr lang="en-US" altLang="en-US" b="0" i="1" smtClean="0">
                          <a:latin typeface="Cambria Math" panose="02040503050406030204" pitchFamily="18" charset="0"/>
                        </a:rPr>
                        <m:t>−30000+25000</m:t>
                      </m:r>
                    </m:oMath>
                  </m:oMathPara>
                </a14:m>
                <a:endParaRPr lang="en-US" altLang="en-US" b="0" dirty="0"/>
              </a:p>
              <a:p>
                <a:pPr marL="0" indent="0">
                  <a:buNone/>
                </a:pPr>
                <a14:m>
                  <m:oMathPara xmlns:m="http://schemas.openxmlformats.org/officeDocument/2006/math">
                    <m:oMathParaPr>
                      <m:jc m:val="center"/>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𝑈</m:t>
                      </m:r>
                      <m:r>
                        <a:rPr lang="en-US" altLang="en-US" b="0" i="1" smtClean="0">
                          <a:latin typeface="Cambria Math" panose="02040503050406030204" pitchFamily="18" charset="0"/>
                          <a:ea typeface="Cambria Math" panose="02040503050406030204" pitchFamily="18" charset="0"/>
                        </a:rPr>
                        <m:t>=−5000</m:t>
                      </m:r>
                      <m:r>
                        <a:rPr lang="en-US" altLang="en-US" b="0" i="1" smtClean="0">
                          <a:latin typeface="Cambria Math" panose="02040503050406030204" pitchFamily="18" charset="0"/>
                          <a:ea typeface="Cambria Math" panose="02040503050406030204" pitchFamily="18" charset="0"/>
                        </a:rPr>
                        <m:t>𝐽</m:t>
                      </m:r>
                    </m:oMath>
                  </m:oMathPara>
                </a14:m>
                <a:endParaRPr lang="en-US" altLang="en-US" b="0" dirty="0"/>
              </a:p>
              <a:p>
                <a:r>
                  <a:rPr lang="en-GB" altLang="en-US" dirty="0"/>
                  <a:t>A heating element in a paddle-wheel apparatus deliver 2530 J of energy to the water and the paddle does 240 J of work on the water. Calculate the change in internal energy of the water. </a:t>
                </a:r>
              </a:p>
              <a:p>
                <a:pPr marL="0" indent="0">
                  <a:buNone/>
                </a:pPr>
                <a14:m>
                  <m:oMathPara xmlns:m="http://schemas.openxmlformats.org/officeDocument/2006/math">
                    <m:oMathParaPr>
                      <m:jc m:val="center"/>
                    </m:oMathParaPr>
                    <m:oMath xmlns:m="http://schemas.openxmlformats.org/officeDocument/2006/math">
                      <m:r>
                        <a:rPr lang="en-AU"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𝑈</m:t>
                      </m:r>
                      <m:r>
                        <a:rPr lang="en-AU" altLang="en-US" i="1">
                          <a:latin typeface="Cambria Math" panose="02040503050406030204" pitchFamily="18" charset="0"/>
                        </a:rPr>
                        <m:t>=</m:t>
                      </m:r>
                      <m:r>
                        <a:rPr lang="en-US" altLang="en-US" b="0" i="1" smtClean="0">
                          <a:latin typeface="Cambria Math" panose="02040503050406030204" pitchFamily="18" charset="0"/>
                        </a:rPr>
                        <m:t>2530</m:t>
                      </m:r>
                      <m:r>
                        <a:rPr lang="en-US" altLang="en-US" i="1">
                          <a:latin typeface="Cambria Math" panose="02040503050406030204" pitchFamily="18" charset="0"/>
                        </a:rPr>
                        <m:t>+2</m:t>
                      </m:r>
                      <m:r>
                        <a:rPr lang="en-US" altLang="en-US" b="0" i="0" smtClean="0">
                          <a:latin typeface="Cambria Math" panose="02040503050406030204" pitchFamily="18" charset="0"/>
                        </a:rPr>
                        <m:t>40</m:t>
                      </m:r>
                    </m:oMath>
                  </m:oMathPara>
                </a14:m>
                <a:endParaRPr lang="en-US" altLang="en-US" dirty="0"/>
              </a:p>
              <a:p>
                <a:pPr marL="0" indent="0">
                  <a:buNone/>
                </a:pPr>
                <a14:m>
                  <m:oMathPara xmlns:m="http://schemas.openxmlformats.org/officeDocument/2006/math">
                    <m:oMathParaPr>
                      <m:jc m:val="center"/>
                    </m:oMathParaPr>
                    <m:oMath xmlns:m="http://schemas.openxmlformats.org/officeDocument/2006/math">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𝑈</m:t>
                      </m:r>
                      <m:r>
                        <a:rPr lang="en-US" altLang="en-US" i="1">
                          <a:latin typeface="Cambria Math" panose="02040503050406030204" pitchFamily="18" charset="0"/>
                          <a:ea typeface="Cambria Math" panose="02040503050406030204" pitchFamily="18" charset="0"/>
                        </a:rPr>
                        <m:t>=2770</m:t>
                      </m:r>
                      <m:r>
                        <a:rPr lang="en-US" altLang="en-US" i="1">
                          <a:latin typeface="Cambria Math" panose="02040503050406030204" pitchFamily="18" charset="0"/>
                          <a:ea typeface="Cambria Math" panose="02040503050406030204" pitchFamily="18" charset="0"/>
                        </a:rPr>
                        <m:t>𝐽</m:t>
                      </m:r>
                    </m:oMath>
                  </m:oMathPara>
                </a14:m>
                <a:endParaRPr lang="en-US" altLang="en-US" dirty="0"/>
              </a:p>
            </p:txBody>
          </p:sp>
        </mc:Choice>
        <mc:Fallback xmlns="">
          <p:sp>
            <p:nvSpPr>
              <p:cNvPr id="3" name="Content Placeholder 2">
                <a:extLst>
                  <a:ext uri="{FF2B5EF4-FFF2-40B4-BE49-F238E27FC236}">
                    <a16:creationId xmlns:a16="http://schemas.microsoft.com/office/drawing/2014/main" id="{1C0601E2-F85E-4CC9-A295-F058359C73E8}"/>
                  </a:ext>
                </a:extLst>
              </p:cNvPr>
              <p:cNvSpPr>
                <a:spLocks noGrp="1" noRot="1" noChangeAspect="1" noMove="1" noResize="1" noEditPoints="1" noAdjustHandles="1" noChangeArrowheads="1" noChangeShapeType="1" noTextEdit="1"/>
              </p:cNvSpPr>
              <p:nvPr>
                <p:ph idx="1"/>
              </p:nvPr>
            </p:nvSpPr>
            <p:spPr>
              <a:blipFill>
                <a:blip r:embed="rId2"/>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39934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08D8-98F8-4F90-9A70-CC653BCE788A}"/>
              </a:ext>
            </a:extLst>
          </p:cNvPr>
          <p:cNvSpPr>
            <a:spLocks noGrp="1"/>
          </p:cNvSpPr>
          <p:nvPr>
            <p:ph type="title"/>
          </p:nvPr>
        </p:nvSpPr>
        <p:spPr/>
        <p:txBody>
          <a:bodyPr/>
          <a:lstStyle/>
          <a:p>
            <a:r>
              <a:rPr lang="en-US" dirty="0"/>
              <a:t>POWER</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003FB-F167-4F01-8C32-C2462DBF97B1}"/>
                  </a:ext>
                </a:extLst>
              </p:cNvPr>
              <p:cNvSpPr>
                <a:spLocks noGrp="1"/>
              </p:cNvSpPr>
              <p:nvPr>
                <p:ph idx="1"/>
              </p:nvPr>
            </p:nvSpPr>
            <p:spPr/>
            <p:txBody>
              <a:bodyPr/>
              <a:lstStyle/>
              <a:p>
                <a:r>
                  <a:rPr lang="en-US" dirty="0"/>
                  <a:t>Rate of energy transfer/transformation. </a:t>
                </a:r>
              </a:p>
              <a:p>
                <a:r>
                  <a:rPr lang="en-US" dirty="0"/>
                  <a:t>Rate of work.</a:t>
                </a:r>
              </a:p>
              <a:p>
                <a:r>
                  <a:rPr lang="en-US" dirty="0"/>
                  <a:t>Joules/second or Watts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𝑡</m:t>
                          </m:r>
                        </m:den>
                      </m:f>
                    </m:oMath>
                  </m:oMathPara>
                </a14:m>
                <a:endParaRPr lang="en-AU" dirty="0"/>
              </a:p>
              <a:p>
                <a:pPr marL="0" indent="0">
                  <a:buNone/>
                </a:pPr>
                <a:endParaRPr lang="en-AU" dirty="0"/>
              </a:p>
              <a:p>
                <a:r>
                  <a:rPr lang="en-US" dirty="0"/>
                  <a:t>Often applied in conjunction with efficiency</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𝑒𝑓𝑓𝑖𝑐𝑖𝑒𝑛𝑐𝑦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𝑢𝑠𝑒𝑓𝑢𝑙</m:t>
                          </m:r>
                          <m:r>
                            <a:rPr lang="en-US" b="0" i="1" smtClean="0">
                              <a:latin typeface="Cambria Math" panose="02040503050406030204" pitchFamily="18" charset="0"/>
                            </a:rPr>
                            <m:t> </m:t>
                          </m:r>
                          <m:r>
                            <a:rPr lang="en-US" b="0" i="1" smtClean="0">
                              <a:latin typeface="Cambria Math" panose="02040503050406030204" pitchFamily="18" charset="0"/>
                            </a:rPr>
                            <m:t>𝑜𝑢𝑡𝑝𝑢𝑡</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𝑖𝑛𝑝𝑢𝑡</m:t>
                          </m:r>
                        </m:den>
                      </m:f>
                      <m:r>
                        <a:rPr lang="en-US" b="0" i="1" smtClean="0">
                          <a:latin typeface="Cambria Math" panose="02040503050406030204" pitchFamily="18" charset="0"/>
                          <a:ea typeface="Cambria Math" panose="02040503050406030204" pitchFamily="18" charset="0"/>
                        </a:rPr>
                        <m:t>×100</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107003FB-F167-4F01-8C32-C2462DBF97B1}"/>
                  </a:ext>
                </a:extLst>
              </p:cNvPr>
              <p:cNvSpPr>
                <a:spLocks noGrp="1" noRot="1" noChangeAspect="1" noMove="1" noResize="1" noEditPoints="1" noAdjustHandles="1" noChangeArrowheads="1" noChangeShapeType="1" noTextEdit="1"/>
              </p:cNvSpPr>
              <p:nvPr>
                <p:ph idx="1"/>
              </p:nvPr>
            </p:nvSpPr>
            <p:spPr>
              <a:blipFill>
                <a:blip r:embed="rId3"/>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4007867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52FA-41E1-40B1-A3E3-1C9D201651AF}"/>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2B7EFD-792E-49C5-8F19-96909A9EE079}"/>
                  </a:ext>
                </a:extLst>
              </p:cNvPr>
              <p:cNvSpPr>
                <a:spLocks noGrp="1"/>
              </p:cNvSpPr>
              <p:nvPr>
                <p:ph idx="1"/>
              </p:nvPr>
            </p:nvSpPr>
            <p:spPr/>
            <p:txBody>
              <a:bodyPr/>
              <a:lstStyle/>
              <a:p>
                <a:pPr marL="0" indent="0">
                  <a:buNone/>
                  <a:defRPr/>
                </a:pPr>
                <a:r>
                  <a:rPr lang="en-GB" dirty="0"/>
                  <a:t>A car produces 570 kJ of energy from combusting petrol with air. Only 190 kJ of useful mechanical energy was delivered by the car. </a:t>
                </a:r>
                <a:endParaRPr lang="en-AU" dirty="0"/>
              </a:p>
              <a:p>
                <a:pPr marL="457200" indent="-457200">
                  <a:buAutoNum type="alphaLcParenR"/>
                  <a:defRPr/>
                </a:pPr>
                <a:r>
                  <a:rPr lang="en-GB" dirty="0"/>
                  <a:t>Show the energy transformation as a flow diagram.</a:t>
                </a:r>
              </a:p>
              <a:p>
                <a:pPr marL="457200" indent="-457200">
                  <a:buAutoNum type="alphaLcParenR"/>
                  <a:defRPr/>
                </a:pPr>
                <a:endParaRPr lang="en-GB" dirty="0"/>
              </a:p>
              <a:p>
                <a:pPr marL="457200" indent="-457200">
                  <a:buAutoNum type="alphaLcParenR"/>
                  <a:defRPr/>
                </a:pPr>
                <a:endParaRPr lang="en-GB" dirty="0"/>
              </a:p>
              <a:p>
                <a:pPr marL="457200" indent="-457200">
                  <a:buAutoNum type="alphaLcParenR"/>
                  <a:defRPr/>
                </a:pPr>
                <a:endParaRPr lang="en-US" dirty="0"/>
              </a:p>
              <a:p>
                <a:pPr marL="457200" indent="-457200">
                  <a:buAutoNum type="alphaLcParenR"/>
                  <a:defRPr/>
                </a:pPr>
                <a:endParaRPr lang="en-AU" dirty="0"/>
              </a:p>
              <a:p>
                <a:pPr marL="0" indent="0">
                  <a:buNone/>
                  <a:defRPr/>
                </a:pPr>
                <a:r>
                  <a:rPr lang="en-GB" dirty="0"/>
                  <a:t>b) What is the car’s efficiency?</a:t>
                </a:r>
                <a:endParaRPr lang="en-AU"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𝑒𝑓𝑓𝑖𝑐𝑖𝑒𝑛𝑐𝑦</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190000</m:t>
                          </m:r>
                        </m:num>
                        <m:den>
                          <m:r>
                            <a:rPr lang="en-US" b="0" i="1" smtClean="0">
                              <a:latin typeface="Cambria Math" panose="02040503050406030204" pitchFamily="18" charset="0"/>
                            </a:rPr>
                            <m:t>570000</m:t>
                          </m:r>
                        </m:den>
                      </m:f>
                      <m:r>
                        <a:rPr lang="en-US" i="1">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=33.3%</m:t>
                      </m:r>
                    </m:oMath>
                  </m:oMathPara>
                </a14:m>
                <a:endParaRPr lang="en-AU" dirty="0"/>
              </a:p>
              <a:p>
                <a:endParaRPr lang="en-AU" dirty="0"/>
              </a:p>
            </p:txBody>
          </p:sp>
        </mc:Choice>
        <mc:Fallback xmlns="">
          <p:sp>
            <p:nvSpPr>
              <p:cNvPr id="3" name="Content Placeholder 2">
                <a:extLst>
                  <a:ext uri="{FF2B5EF4-FFF2-40B4-BE49-F238E27FC236}">
                    <a16:creationId xmlns:a16="http://schemas.microsoft.com/office/drawing/2014/main" id="{B82B7EFD-792E-49C5-8F19-96909A9EE079}"/>
                  </a:ext>
                </a:extLst>
              </p:cNvPr>
              <p:cNvSpPr>
                <a:spLocks noGrp="1" noRot="1" noChangeAspect="1" noMove="1" noResize="1" noEditPoints="1" noAdjustHandles="1" noChangeArrowheads="1" noChangeShapeType="1" noTextEdit="1"/>
              </p:cNvSpPr>
              <p:nvPr>
                <p:ph idx="1"/>
              </p:nvPr>
            </p:nvSpPr>
            <p:spPr>
              <a:blipFill>
                <a:blip r:embed="rId2"/>
                <a:stretch>
                  <a:fillRect l="-732" t="-1970"/>
                </a:stretch>
              </a:blipFill>
            </p:spPr>
            <p:txBody>
              <a:bodyPr/>
              <a:lstStyle/>
              <a:p>
                <a:r>
                  <a:rPr lang="en-AU">
                    <a:noFill/>
                  </a:rPr>
                  <a:t> </a:t>
                </a:r>
              </a:p>
            </p:txBody>
          </p:sp>
        </mc:Fallback>
      </mc:AlternateContent>
      <p:grpSp>
        <p:nvGrpSpPr>
          <p:cNvPr id="15" name="Group 14">
            <a:extLst>
              <a:ext uri="{FF2B5EF4-FFF2-40B4-BE49-F238E27FC236}">
                <a16:creationId xmlns:a16="http://schemas.microsoft.com/office/drawing/2014/main" id="{DEAB9018-A37C-4F22-A122-E53813C7F089}"/>
              </a:ext>
            </a:extLst>
          </p:cNvPr>
          <p:cNvGrpSpPr/>
          <p:nvPr/>
        </p:nvGrpSpPr>
        <p:grpSpPr>
          <a:xfrm>
            <a:off x="3618807" y="3530138"/>
            <a:ext cx="5137266" cy="1363287"/>
            <a:chOff x="3618807" y="3530138"/>
            <a:chExt cx="5137266" cy="1363287"/>
          </a:xfrm>
        </p:grpSpPr>
        <p:sp>
          <p:nvSpPr>
            <p:cNvPr id="4" name="Rectangle 3">
              <a:extLst>
                <a:ext uri="{FF2B5EF4-FFF2-40B4-BE49-F238E27FC236}">
                  <a16:creationId xmlns:a16="http://schemas.microsoft.com/office/drawing/2014/main" id="{97FEF390-A391-4B00-9724-1845A913EDE6}"/>
                </a:ext>
              </a:extLst>
            </p:cNvPr>
            <p:cNvSpPr/>
            <p:nvPr/>
          </p:nvSpPr>
          <p:spPr>
            <a:xfrm>
              <a:off x="5098473" y="3530138"/>
              <a:ext cx="2177934" cy="77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endParaRPr lang="en-AU" dirty="0"/>
            </a:p>
          </p:txBody>
        </p:sp>
        <p:cxnSp>
          <p:nvCxnSpPr>
            <p:cNvPr id="6" name="Straight Arrow Connector 5">
              <a:extLst>
                <a:ext uri="{FF2B5EF4-FFF2-40B4-BE49-F238E27FC236}">
                  <a16:creationId xmlns:a16="http://schemas.microsoft.com/office/drawing/2014/main" id="{68195AEA-15FB-4866-A5DF-30236B92F23B}"/>
                </a:ext>
              </a:extLst>
            </p:cNvPr>
            <p:cNvCxnSpPr>
              <a:stCxn id="4" idx="3"/>
            </p:cNvCxnSpPr>
            <p:nvPr/>
          </p:nvCxnSpPr>
          <p:spPr>
            <a:xfrm flipV="1">
              <a:off x="7276407" y="3918065"/>
              <a:ext cx="1479666"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3EF4F8-1261-4E03-AA74-FE4D08DA8F51}"/>
                </a:ext>
              </a:extLst>
            </p:cNvPr>
            <p:cNvCxnSpPr/>
            <p:nvPr/>
          </p:nvCxnSpPr>
          <p:spPr>
            <a:xfrm flipV="1">
              <a:off x="3618807" y="3918064"/>
              <a:ext cx="1479666"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F623F2-1562-473A-AD85-A269B57F0F5F}"/>
                </a:ext>
              </a:extLst>
            </p:cNvPr>
            <p:cNvCxnSpPr>
              <a:cxnSpLocks/>
              <a:stCxn id="4" idx="2"/>
            </p:cNvCxnSpPr>
            <p:nvPr/>
          </p:nvCxnSpPr>
          <p:spPr>
            <a:xfrm>
              <a:off x="6187440" y="4305993"/>
              <a:ext cx="0" cy="587432"/>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0CE20A-FBC3-401B-929E-2F61C7823244}"/>
                </a:ext>
              </a:extLst>
            </p:cNvPr>
            <p:cNvSpPr txBox="1"/>
            <p:nvPr/>
          </p:nvSpPr>
          <p:spPr>
            <a:xfrm>
              <a:off x="3928874" y="3612373"/>
              <a:ext cx="859531" cy="369332"/>
            </a:xfrm>
            <a:prstGeom prst="rect">
              <a:avLst/>
            </a:prstGeom>
            <a:noFill/>
          </p:spPr>
          <p:txBody>
            <a:bodyPr wrap="none" rtlCol="0">
              <a:spAutoFit/>
            </a:bodyPr>
            <a:lstStyle/>
            <a:p>
              <a:r>
                <a:rPr lang="en-US" dirty="0"/>
                <a:t>570 kJ</a:t>
              </a:r>
              <a:endParaRPr lang="en-AU" dirty="0"/>
            </a:p>
          </p:txBody>
        </p:sp>
        <p:sp>
          <p:nvSpPr>
            <p:cNvPr id="13" name="TextBox 12">
              <a:extLst>
                <a:ext uri="{FF2B5EF4-FFF2-40B4-BE49-F238E27FC236}">
                  <a16:creationId xmlns:a16="http://schemas.microsoft.com/office/drawing/2014/main" id="{462989D4-2601-4C7B-91F6-04F247497F02}"/>
                </a:ext>
              </a:extLst>
            </p:cNvPr>
            <p:cNvSpPr txBox="1"/>
            <p:nvPr/>
          </p:nvSpPr>
          <p:spPr>
            <a:xfrm>
              <a:off x="7586474" y="3612373"/>
              <a:ext cx="859531" cy="369332"/>
            </a:xfrm>
            <a:prstGeom prst="rect">
              <a:avLst/>
            </a:prstGeom>
            <a:noFill/>
          </p:spPr>
          <p:txBody>
            <a:bodyPr wrap="none" rtlCol="0">
              <a:spAutoFit/>
            </a:bodyPr>
            <a:lstStyle/>
            <a:p>
              <a:r>
                <a:rPr lang="en-US" dirty="0"/>
                <a:t>190 kJ</a:t>
              </a:r>
              <a:endParaRPr lang="en-AU" dirty="0"/>
            </a:p>
          </p:txBody>
        </p:sp>
        <p:sp>
          <p:nvSpPr>
            <p:cNvPr id="14" name="TextBox 13">
              <a:extLst>
                <a:ext uri="{FF2B5EF4-FFF2-40B4-BE49-F238E27FC236}">
                  <a16:creationId xmlns:a16="http://schemas.microsoft.com/office/drawing/2014/main" id="{B694C525-8739-44DF-9278-5E5E9DD08BBE}"/>
                </a:ext>
              </a:extLst>
            </p:cNvPr>
            <p:cNvSpPr txBox="1"/>
            <p:nvPr/>
          </p:nvSpPr>
          <p:spPr>
            <a:xfrm>
              <a:off x="5327268" y="4305993"/>
              <a:ext cx="1720343" cy="369332"/>
            </a:xfrm>
            <a:prstGeom prst="rect">
              <a:avLst/>
            </a:prstGeom>
            <a:noFill/>
          </p:spPr>
          <p:txBody>
            <a:bodyPr wrap="none" rtlCol="0">
              <a:spAutoFit/>
            </a:bodyPr>
            <a:lstStyle/>
            <a:p>
              <a:r>
                <a:rPr lang="en-US" dirty="0"/>
                <a:t>380 kJ   waste</a:t>
              </a:r>
              <a:endParaRPr lang="en-AU" dirty="0"/>
            </a:p>
          </p:txBody>
        </p:sp>
      </p:grpSp>
    </p:spTree>
    <p:extLst>
      <p:ext uri="{BB962C8B-B14F-4D97-AF65-F5344CB8AC3E}">
        <p14:creationId xmlns:p14="http://schemas.microsoft.com/office/powerpoint/2010/main" val="267274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4FD7-BA83-4E9F-90CE-EE65E894908C}"/>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7AC385-C213-4252-BCBB-836EC1A9ABDD}"/>
                  </a:ext>
                </a:extLst>
              </p:cNvPr>
              <p:cNvSpPr>
                <a:spLocks noGrp="1"/>
              </p:cNvSpPr>
              <p:nvPr>
                <p:ph idx="1"/>
              </p:nvPr>
            </p:nvSpPr>
            <p:spPr/>
            <p:txBody>
              <a:bodyPr/>
              <a:lstStyle/>
              <a:p>
                <a:r>
                  <a:rPr lang="en-GB" dirty="0"/>
                  <a:t>Determine the amount of light energy delivered by a 60 W incandescent  globe that is switched on for 45 minutes. The efficiency of the globe is 3.0%</a:t>
                </a:r>
                <a:endParaRPr lang="en-AU"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=45×60=2700</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𝑖𝑛𝑝𝑢𝑡</m:t>
                          </m:r>
                        </m:sub>
                      </m:sSub>
                      <m:r>
                        <a:rPr lang="en-US" b="0" i="1" smtClean="0">
                          <a:latin typeface="Cambria Math" panose="02040503050406030204" pitchFamily="18" charset="0"/>
                          <a:ea typeface="Cambria Math" panose="02040503050406030204" pitchFamily="18" charset="0"/>
                        </a:rPr>
                        <m:t>=60×2700=16200</m:t>
                      </m:r>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𝑜𝑢𝑡𝑝𝑢𝑡</m:t>
                          </m:r>
                        </m:sub>
                      </m:sSub>
                      <m:r>
                        <a:rPr lang="en-US" b="0" i="1" smtClean="0">
                          <a:latin typeface="Cambria Math" panose="02040503050406030204" pitchFamily="18" charset="0"/>
                          <a:ea typeface="Cambria Math" panose="02040503050406030204" pitchFamily="18" charset="0"/>
                        </a:rPr>
                        <m:t>=16200×0.03=4860</m:t>
                      </m:r>
                      <m:r>
                        <a:rPr lang="en-US" b="0" i="1" smtClean="0">
                          <a:latin typeface="Cambria Math" panose="02040503050406030204" pitchFamily="18" charset="0"/>
                          <a:ea typeface="Cambria Math" panose="02040503050406030204" pitchFamily="18" charset="0"/>
                        </a:rPr>
                        <m:t>𝐽</m:t>
                      </m:r>
                    </m:oMath>
                  </m:oMathPara>
                </a14:m>
                <a:endParaRPr lang="en-AU" dirty="0"/>
              </a:p>
            </p:txBody>
          </p:sp>
        </mc:Choice>
        <mc:Fallback xmlns="">
          <p:sp>
            <p:nvSpPr>
              <p:cNvPr id="3" name="Content Placeholder 2">
                <a:extLst>
                  <a:ext uri="{FF2B5EF4-FFF2-40B4-BE49-F238E27FC236}">
                    <a16:creationId xmlns:a16="http://schemas.microsoft.com/office/drawing/2014/main" id="{8D7AC385-C213-4252-BCBB-836EC1A9ABDD}"/>
                  </a:ext>
                </a:extLst>
              </p:cNvPr>
              <p:cNvSpPr>
                <a:spLocks noGrp="1" noRot="1" noChangeAspect="1" noMove="1" noResize="1" noEditPoints="1" noAdjustHandles="1" noChangeArrowheads="1" noChangeShapeType="1" noTextEdit="1"/>
              </p:cNvSpPr>
              <p:nvPr>
                <p:ph idx="1"/>
              </p:nvPr>
            </p:nvSpPr>
            <p:spPr>
              <a:blipFill>
                <a:blip r:embed="rId3"/>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1754601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FA8A-A640-4C6A-9538-6A8820A18768}"/>
              </a:ext>
            </a:extLst>
          </p:cNvPr>
          <p:cNvSpPr>
            <a:spLocks noGrp="1"/>
          </p:cNvSpPr>
          <p:nvPr>
            <p:ph type="title"/>
          </p:nvPr>
        </p:nvSpPr>
        <p:spPr>
          <a:xfrm>
            <a:off x="2895600" y="210191"/>
            <a:ext cx="8610600" cy="1293028"/>
          </a:xfrm>
        </p:spPr>
        <p:txBody>
          <a:bodyPr>
            <a:normAutofit/>
          </a:bodyPr>
          <a:lstStyle/>
          <a:p>
            <a:r>
              <a:rPr lang="en-US" dirty="0"/>
              <a:t>SCSA ATAR Syllabus </a:t>
            </a:r>
            <a:br>
              <a:rPr lang="en-US" dirty="0"/>
            </a:br>
            <a:r>
              <a:rPr lang="en-US" sz="1200" dirty="0"/>
              <a:t>(up to date as of 14/11/17; </a:t>
            </a:r>
            <a:r>
              <a:rPr lang="en-US" sz="1200" dirty="0">
                <a:hlinkClick r:id="rId2"/>
              </a:rPr>
              <a:t>https://senior-secondary.scsa.wa.edu.au/syllabus-and-support-materials/science/physics</a:t>
            </a:r>
            <a:r>
              <a:rPr lang="en-US" sz="1200" dirty="0"/>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8138F-5EB8-4EA2-BD4F-C1031FD1D92C}"/>
                  </a:ext>
                </a:extLst>
              </p:cNvPr>
              <p:cNvSpPr>
                <a:spLocks noGrp="1"/>
              </p:cNvSpPr>
              <p:nvPr>
                <p:ph idx="1"/>
              </p:nvPr>
            </p:nvSpPr>
            <p:spPr>
              <a:xfrm>
                <a:off x="685800" y="1424247"/>
                <a:ext cx="10820400" cy="5270269"/>
              </a:xfrm>
            </p:spPr>
            <p:txBody>
              <a:bodyPr>
                <a:normAutofit fontScale="47500" lnSpcReduction="20000"/>
              </a:bodyPr>
              <a:lstStyle/>
              <a:p>
                <a:pPr marL="0" indent="0">
                  <a:buNone/>
                </a:pPr>
                <a:r>
                  <a:rPr lang="en-US" u="sng" dirty="0"/>
                  <a:t>Science Understanding</a:t>
                </a:r>
                <a:endParaRPr lang="en-AU" u="sng" dirty="0"/>
              </a:p>
              <a:p>
                <a:r>
                  <a:rPr lang="en-AU" dirty="0"/>
                  <a:t>the kinetic particle model describes matter as consisting of particles in constant motion, except at absolute zero </a:t>
                </a:r>
              </a:p>
              <a:p>
                <a:r>
                  <a:rPr lang="en-AU" dirty="0"/>
                  <a:t>all substances have internal energy due to the motion and separation of their particles </a:t>
                </a:r>
              </a:p>
              <a:p>
                <a:r>
                  <a:rPr lang="en-AU" dirty="0"/>
                  <a:t>temperature is a measure of the average kinetic energy of particles in a system </a:t>
                </a:r>
              </a:p>
              <a:p>
                <a:r>
                  <a:rPr lang="en-AU" dirty="0"/>
                  <a:t>provided a substance does not change state, its temperature change is proportional to the amount of energy added to or removed from the substance; the constant of proportionality describes the heat capacity of the substance This includes applying the relationship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AU" dirty="0"/>
              </a:p>
              <a:p>
                <a:r>
                  <a:rPr lang="en-AU" dirty="0"/>
                  <a:t>change of state involves separating particles which exert attractive forces on each other; latent heat is the energy required to be added to or removed from a system to change the state of the system This includes applying the relationship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𝑚𝐿</m:t>
                      </m:r>
                    </m:oMath>
                  </m:oMathPara>
                </a14:m>
                <a:endParaRPr lang="en-AU" dirty="0"/>
              </a:p>
              <a:p>
                <a:r>
                  <a:rPr lang="en-AU" dirty="0"/>
                  <a:t>two systems in contact transfer energy between particles so that eventually the systems reach the same temperature; that is, they are in thermal equilibrium. This may involve changes of state as well as changes in temperature </a:t>
                </a:r>
              </a:p>
              <a:p>
                <a:r>
                  <a:rPr lang="en-AU" dirty="0"/>
                  <a:t>a system with thermal energy has the capacity to do mechanical work [to apply a force over a distance]; when work is done, the internal energy of the system changes </a:t>
                </a:r>
              </a:p>
              <a:p>
                <a:r>
                  <a:rPr lang="en-AU" dirty="0"/>
                  <a:t>because energy is conserved, the change in internal energy of a system is equal to the energy added by heating, or removed by cooling, plus the work done on or by the system </a:t>
                </a:r>
              </a:p>
              <a:p>
                <a:r>
                  <a:rPr lang="en-AU" dirty="0"/>
                  <a:t>heat transfer occurs between and within systems by conduction, convection and/or radiation </a:t>
                </a:r>
              </a:p>
              <a:p>
                <a:r>
                  <a:rPr lang="en-AU" dirty="0"/>
                  <a:t>energy transfers and transformations in mechanical systems always result in some heat loss to the environment, so that the usable energy is reduced and the system cannot be 100 percent efficient This includes applying the</a:t>
                </a:r>
                <a:br>
                  <a:rPr lang="en-AU" dirty="0"/>
                </a:br>
                <a:r>
                  <a:rPr lang="en-AU" dirty="0"/>
                  <a:t>relationship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𝑒𝑓𝑓𝑖𝑐𝑖𝑒𝑛𝑐𝑦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𝑜𝑢𝑡𝑝𝑢𝑡</m:t>
                          </m:r>
                        </m:num>
                        <m:den>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𝑖𝑛𝑝𝑢𝑡</m:t>
                          </m:r>
                        </m:den>
                      </m:f>
                      <m:r>
                        <a:rPr lang="en-US" b="0" i="1" smtClean="0">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rPr>
                        <m:t> </m:t>
                      </m:r>
                    </m:oMath>
                  </m:oMathPara>
                </a14:m>
                <a:endParaRPr lang="en-AU" dirty="0"/>
              </a:p>
              <a:p>
                <a:pPr marL="0" indent="0">
                  <a:buNone/>
                </a:pPr>
                <a:r>
                  <a:rPr lang="en-US" u="sng" dirty="0"/>
                  <a:t>Science as a Human Endeavour</a:t>
                </a:r>
              </a:p>
              <a:p>
                <a:pPr marL="0" indent="0">
                  <a:buNone/>
                </a:pPr>
                <a:r>
                  <a:rPr lang="en-AU" dirty="0"/>
                  <a:t>The development of heating technologies that use conduction, convection, radiation and latent heat have had, and continue to have, significant social, economic and environmental impacts. These technologies include: </a:t>
                </a:r>
              </a:p>
              <a:p>
                <a:r>
                  <a:rPr lang="en-AU" dirty="0"/>
                  <a:t>passive solar design for heating and cooling of buildings </a:t>
                </a:r>
              </a:p>
              <a:p>
                <a:r>
                  <a:rPr lang="en-AU" dirty="0"/>
                  <a:t>the development of the refrigerator over time </a:t>
                </a:r>
              </a:p>
              <a:p>
                <a:r>
                  <a:rPr lang="en-AU" dirty="0"/>
                  <a:t>the use of the sun for heating water </a:t>
                </a:r>
              </a:p>
              <a:p>
                <a:r>
                  <a:rPr lang="en-AU" dirty="0"/>
                  <a:t>engine cooling systems in cars.</a:t>
                </a:r>
              </a:p>
            </p:txBody>
          </p:sp>
        </mc:Choice>
        <mc:Fallback xmlns="">
          <p:sp>
            <p:nvSpPr>
              <p:cNvPr id="3" name="Content Placeholder 2">
                <a:extLst>
                  <a:ext uri="{FF2B5EF4-FFF2-40B4-BE49-F238E27FC236}">
                    <a16:creationId xmlns:a16="http://schemas.microsoft.com/office/drawing/2014/main" id="{3FA8138F-5EB8-4EA2-BD4F-C1031FD1D92C}"/>
                  </a:ext>
                </a:extLst>
              </p:cNvPr>
              <p:cNvSpPr>
                <a:spLocks noGrp="1" noRot="1" noChangeAspect="1" noMove="1" noResize="1" noEditPoints="1" noAdjustHandles="1" noChangeArrowheads="1" noChangeShapeType="1" noTextEdit="1"/>
              </p:cNvSpPr>
              <p:nvPr>
                <p:ph idx="1"/>
              </p:nvPr>
            </p:nvSpPr>
            <p:spPr>
              <a:xfrm>
                <a:off x="685800" y="1424247"/>
                <a:ext cx="10820400" cy="5270269"/>
              </a:xfrm>
              <a:blipFill>
                <a:blip r:embed="rId3"/>
                <a:stretch>
                  <a:fillRect t="-810"/>
                </a:stretch>
              </a:blipFill>
            </p:spPr>
            <p:txBody>
              <a:bodyPr/>
              <a:lstStyle/>
              <a:p>
                <a:r>
                  <a:rPr lang="en-AU">
                    <a:noFill/>
                  </a:rPr>
                  <a:t> </a:t>
                </a:r>
              </a:p>
            </p:txBody>
          </p:sp>
        </mc:Fallback>
      </mc:AlternateContent>
    </p:spTree>
    <p:extLst>
      <p:ext uri="{BB962C8B-B14F-4D97-AF65-F5344CB8AC3E}">
        <p14:creationId xmlns:p14="http://schemas.microsoft.com/office/powerpoint/2010/main" val="3445234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12FEC-718E-4CBA-A52C-13E54DA7548F}"/>
              </a:ext>
            </a:extLst>
          </p:cNvPr>
          <p:cNvSpPr>
            <a:spLocks noGrp="1"/>
          </p:cNvSpPr>
          <p:nvPr>
            <p:ph type="title"/>
          </p:nvPr>
        </p:nvSpPr>
        <p:spPr/>
        <p:txBody>
          <a:bodyPr/>
          <a:lstStyle/>
          <a:p>
            <a:r>
              <a:rPr lang="en-US" dirty="0"/>
              <a:t>Joule’s paddle wheel</a:t>
            </a:r>
            <a:endParaRPr lang="en-AU" dirty="0"/>
          </a:p>
        </p:txBody>
      </p:sp>
      <p:sp>
        <p:nvSpPr>
          <p:cNvPr id="3" name="Content Placeholder 2">
            <a:extLst>
              <a:ext uri="{FF2B5EF4-FFF2-40B4-BE49-F238E27FC236}">
                <a16:creationId xmlns:a16="http://schemas.microsoft.com/office/drawing/2014/main" id="{F89848A0-C018-4128-A49D-3D17F56812F6}"/>
              </a:ext>
            </a:extLst>
          </p:cNvPr>
          <p:cNvSpPr>
            <a:spLocks noGrp="1"/>
          </p:cNvSpPr>
          <p:nvPr>
            <p:ph idx="1"/>
          </p:nvPr>
        </p:nvSpPr>
        <p:spPr>
          <a:xfrm>
            <a:off x="685800" y="2194560"/>
            <a:ext cx="7135091" cy="4024125"/>
          </a:xfrm>
        </p:spPr>
        <p:txBody>
          <a:bodyPr/>
          <a:lstStyle/>
          <a:p>
            <a:r>
              <a:rPr lang="en-US" dirty="0"/>
              <a:t>Falling mass turned paddle</a:t>
            </a:r>
          </a:p>
          <a:p>
            <a:r>
              <a:rPr lang="en-US" dirty="0"/>
              <a:t>Potential energy of mass converted to kinetic energy of paddle converted to heat energy of water</a:t>
            </a:r>
          </a:p>
          <a:p>
            <a:r>
              <a:rPr lang="en-US" dirty="0"/>
              <a:t>Repeatedly dropping the mass leads to measurable increases in T</a:t>
            </a:r>
            <a:endParaRPr lang="en-AU" dirty="0"/>
          </a:p>
        </p:txBody>
      </p:sp>
      <p:pic>
        <p:nvPicPr>
          <p:cNvPr id="17410" name="Picture 2" descr="Image result for joule's paddle wheel">
            <a:extLst>
              <a:ext uri="{FF2B5EF4-FFF2-40B4-BE49-F238E27FC236}">
                <a16:creationId xmlns:a16="http://schemas.microsoft.com/office/drawing/2014/main" id="{1F57C947-B450-48ED-94AA-3C6CE2BE3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636" y="1804251"/>
            <a:ext cx="3865419" cy="46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54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C59F6C5F-C68B-45E6-9201-45B9C3CA81CB}"/>
              </a:ext>
            </a:extLst>
          </p:cNvPr>
          <p:cNvSpPr>
            <a:spLocks noGrp="1" noChangeArrowheads="1"/>
          </p:cNvSpPr>
          <p:nvPr>
            <p:ph type="title"/>
          </p:nvPr>
        </p:nvSpPr>
        <p:spPr/>
        <p:txBody>
          <a:bodyPr/>
          <a:lstStyle/>
          <a:p>
            <a:r>
              <a:rPr lang="en-US" altLang="en-US"/>
              <a:t>Which will heat up faster?</a:t>
            </a:r>
          </a:p>
        </p:txBody>
      </p:sp>
      <p:sp>
        <p:nvSpPr>
          <p:cNvPr id="19459" name="Rectangle 3">
            <a:extLst>
              <a:ext uri="{FF2B5EF4-FFF2-40B4-BE49-F238E27FC236}">
                <a16:creationId xmlns:a16="http://schemas.microsoft.com/office/drawing/2014/main" id="{03F32A53-CDF5-48D2-B601-E0EE4A1B84E9}"/>
              </a:ext>
            </a:extLst>
          </p:cNvPr>
          <p:cNvSpPr>
            <a:spLocks noGrp="1" noChangeArrowheads="1"/>
          </p:cNvSpPr>
          <p:nvPr>
            <p:ph type="body" idx="1"/>
          </p:nvPr>
        </p:nvSpPr>
        <p:spPr/>
        <p:txBody>
          <a:bodyPr/>
          <a:lstStyle/>
          <a:p>
            <a:r>
              <a:rPr lang="en-US" altLang="en-US" dirty="0"/>
              <a:t>Small beaker full of water/large one? Why?</a:t>
            </a:r>
          </a:p>
          <a:p>
            <a:r>
              <a:rPr lang="en-US" altLang="en-US" dirty="0"/>
              <a:t>Beach sand/ sea? Why?</a:t>
            </a:r>
          </a:p>
          <a:p>
            <a:r>
              <a:rPr lang="en-US" altLang="en-US" dirty="0"/>
              <a:t>Amount of heat (Q) required to cause a rise in temperature depends on:</a:t>
            </a:r>
          </a:p>
          <a:p>
            <a:r>
              <a:rPr lang="en-US" altLang="en-US" dirty="0"/>
              <a:t>Mass of object</a:t>
            </a:r>
          </a:p>
          <a:p>
            <a:r>
              <a:rPr lang="en-US" altLang="en-US" dirty="0"/>
              <a:t>Type of material</a:t>
            </a:r>
          </a:p>
          <a:p>
            <a:r>
              <a:rPr lang="en-US" altLang="en-US" dirty="0"/>
              <a:t>Temperature increase</a:t>
            </a:r>
          </a:p>
          <a:p>
            <a:endParaRPr lang="en-US" altLang="en-US" dirty="0"/>
          </a:p>
        </p:txBody>
      </p:sp>
    </p:spTree>
    <p:extLst>
      <p:ext uri="{BB962C8B-B14F-4D97-AF65-F5344CB8AC3E}">
        <p14:creationId xmlns:p14="http://schemas.microsoft.com/office/powerpoint/2010/main" val="1827489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ED2A-9F04-4EEB-8429-3CFC4C401A39}"/>
              </a:ext>
            </a:extLst>
          </p:cNvPr>
          <p:cNvSpPr>
            <a:spLocks noGrp="1"/>
          </p:cNvSpPr>
          <p:nvPr>
            <p:ph type="title"/>
          </p:nvPr>
        </p:nvSpPr>
        <p:spPr/>
        <p:txBody>
          <a:bodyPr/>
          <a:lstStyle/>
          <a:p>
            <a:r>
              <a:rPr lang="en-US" dirty="0"/>
              <a:t>Specific Heat Capacity</a:t>
            </a:r>
            <a:endParaRPr lang="en-AU" dirty="0"/>
          </a:p>
        </p:txBody>
      </p:sp>
      <p:sp>
        <p:nvSpPr>
          <p:cNvPr id="3" name="Content Placeholder 2">
            <a:extLst>
              <a:ext uri="{FF2B5EF4-FFF2-40B4-BE49-F238E27FC236}">
                <a16:creationId xmlns:a16="http://schemas.microsoft.com/office/drawing/2014/main" id="{F3C1C6BE-C130-4755-927A-A06D75874C1B}"/>
              </a:ext>
            </a:extLst>
          </p:cNvPr>
          <p:cNvSpPr>
            <a:spLocks noGrp="1"/>
          </p:cNvSpPr>
          <p:nvPr>
            <p:ph idx="1"/>
          </p:nvPr>
        </p:nvSpPr>
        <p:spPr/>
        <p:txBody>
          <a:bodyPr/>
          <a:lstStyle/>
          <a:p>
            <a:r>
              <a:rPr lang="en-US" dirty="0"/>
              <a:t>Specific to a substance</a:t>
            </a:r>
          </a:p>
          <a:p>
            <a:r>
              <a:rPr lang="en-US" dirty="0"/>
              <a:t>Amount of energy required to raise the heat of 1 kg of the substance by 1 degree (C or K)</a:t>
            </a:r>
          </a:p>
          <a:p>
            <a:r>
              <a:rPr lang="en-US" dirty="0"/>
              <a:t>Highest element: c(H</a:t>
            </a:r>
            <a:r>
              <a:rPr lang="en-US" baseline="-25000" dirty="0"/>
              <a:t>2(g)</a:t>
            </a:r>
            <a:r>
              <a:rPr lang="en-US" dirty="0"/>
              <a:t>) = 14300 </a:t>
            </a:r>
            <a:r>
              <a:rPr lang="en-AU" dirty="0"/>
              <a:t>J kg</a:t>
            </a:r>
            <a:r>
              <a:rPr lang="en-AU" baseline="30000" dirty="0"/>
              <a:t>-1</a:t>
            </a:r>
            <a:r>
              <a:rPr lang="en-AU" dirty="0"/>
              <a:t> K</a:t>
            </a:r>
            <a:r>
              <a:rPr lang="en-AU" baseline="30000" dirty="0"/>
              <a:t>-1</a:t>
            </a:r>
            <a:endParaRPr lang="en-AU" dirty="0"/>
          </a:p>
          <a:p>
            <a:r>
              <a:rPr lang="en-US" dirty="0"/>
              <a:t>Lowest element: c(T</a:t>
            </a:r>
            <a:r>
              <a:rPr lang="en-AU" dirty="0"/>
              <a:t>c</a:t>
            </a:r>
            <a:r>
              <a:rPr lang="en-AU" baseline="-25000" dirty="0"/>
              <a:t>(s)</a:t>
            </a:r>
            <a:r>
              <a:rPr lang="en-AU" dirty="0"/>
              <a:t>) = 63 J kg</a:t>
            </a:r>
            <a:r>
              <a:rPr lang="en-AU" baseline="30000" dirty="0"/>
              <a:t>-1</a:t>
            </a:r>
            <a:r>
              <a:rPr lang="en-AU" dirty="0"/>
              <a:t> K</a:t>
            </a:r>
            <a:r>
              <a:rPr lang="en-AU" baseline="30000" dirty="0"/>
              <a:t>-1</a:t>
            </a:r>
            <a:endParaRPr lang="en-US" dirty="0"/>
          </a:p>
        </p:txBody>
      </p:sp>
    </p:spTree>
    <p:extLst>
      <p:ext uri="{BB962C8B-B14F-4D97-AF65-F5344CB8AC3E}">
        <p14:creationId xmlns:p14="http://schemas.microsoft.com/office/powerpoint/2010/main" val="23718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a:extLst>
              <a:ext uri="{FF2B5EF4-FFF2-40B4-BE49-F238E27FC236}">
                <a16:creationId xmlns:a16="http://schemas.microsoft.com/office/drawing/2014/main" id="{D3359EFC-EED0-4168-BEE4-97A2F062D25C}"/>
              </a:ext>
            </a:extLst>
          </p:cNvPr>
          <p:cNvSpPr>
            <a:spLocks noGrp="1" noChangeArrowheads="1"/>
          </p:cNvSpPr>
          <p:nvPr>
            <p:ph idx="1"/>
          </p:nvPr>
        </p:nvSpPr>
        <p:spPr>
          <a:xfrm>
            <a:off x="685800" y="3766456"/>
            <a:ext cx="10820400" cy="2598057"/>
          </a:xfrm>
        </p:spPr>
        <p:txBody>
          <a:bodyPr>
            <a:normAutofit lnSpcReduction="10000"/>
          </a:bodyPr>
          <a:lstStyle/>
          <a:p>
            <a:pPr marL="0" indent="0" algn="ctr">
              <a:buNone/>
            </a:pPr>
            <a:r>
              <a:rPr lang="en-GB" altLang="en-US" sz="2400" dirty="0">
                <a:latin typeface="Arial" panose="020B0604020202020204" pitchFamily="34" charset="0"/>
                <a:sym typeface="Symbol" panose="05050102010706020507" pitchFamily="18" charset="2"/>
              </a:rPr>
              <a:t></a:t>
            </a:r>
            <a:r>
              <a:rPr lang="en-GB" altLang="en-US" sz="2400" dirty="0">
                <a:latin typeface="Arial" panose="020B0604020202020204" pitchFamily="34" charset="0"/>
              </a:rPr>
              <a:t>Q = change in energy, energy gained/lost (J)</a:t>
            </a:r>
          </a:p>
          <a:p>
            <a:pPr marL="0" indent="0" algn="ctr">
              <a:buNone/>
            </a:pPr>
            <a:r>
              <a:rPr lang="en-GB" altLang="en-US" sz="2400" dirty="0">
                <a:latin typeface="Arial" panose="020B0604020202020204" pitchFamily="34" charset="0"/>
              </a:rPr>
              <a:t>m = mass (kg)</a:t>
            </a:r>
          </a:p>
          <a:p>
            <a:pPr marL="0" indent="0" algn="ctr">
              <a:buNone/>
            </a:pPr>
            <a:r>
              <a:rPr lang="en-GB" altLang="en-US" sz="2400" dirty="0">
                <a:latin typeface="Arial" panose="020B0604020202020204" pitchFamily="34" charset="0"/>
              </a:rPr>
              <a:t>c = specific heat capacity (J kg</a:t>
            </a:r>
            <a:r>
              <a:rPr lang="en-GB" altLang="en-US" sz="2400" baseline="30000" dirty="0">
                <a:latin typeface="Arial" panose="020B0604020202020204" pitchFamily="34" charset="0"/>
              </a:rPr>
              <a:t>-1</a:t>
            </a:r>
            <a:r>
              <a:rPr lang="en-GB" altLang="en-US" sz="2400" dirty="0">
                <a:latin typeface="Arial" panose="020B0604020202020204" pitchFamily="34" charset="0"/>
              </a:rPr>
              <a:t> K</a:t>
            </a:r>
            <a:r>
              <a:rPr lang="en-GB" altLang="en-US" sz="2400" baseline="30000" dirty="0">
                <a:latin typeface="Arial" panose="020B0604020202020204" pitchFamily="34" charset="0"/>
              </a:rPr>
              <a:t>-1</a:t>
            </a:r>
            <a:r>
              <a:rPr lang="en-GB" altLang="en-US" sz="2400" dirty="0">
                <a:latin typeface="Arial" panose="020B0604020202020204" pitchFamily="34" charset="0"/>
              </a:rPr>
              <a:t>)</a:t>
            </a:r>
          </a:p>
          <a:p>
            <a:pPr marL="0" indent="0" algn="ctr">
              <a:buNone/>
            </a:pPr>
            <a:r>
              <a:rPr lang="en-GB" altLang="en-US" sz="2400" dirty="0">
                <a:latin typeface="Arial" panose="020B0604020202020204" pitchFamily="34" charset="0"/>
                <a:sym typeface="Symbol" panose="05050102010706020507" pitchFamily="18" charset="2"/>
              </a:rPr>
              <a:t>T = change in temperature (K or </a:t>
            </a:r>
            <a:r>
              <a:rPr lang="en-GB" altLang="en-US" sz="2400" baseline="30000" dirty="0">
                <a:latin typeface="Arial" panose="020B0604020202020204" pitchFamily="34" charset="0"/>
                <a:sym typeface="Symbol" panose="05050102010706020507" pitchFamily="18" charset="2"/>
              </a:rPr>
              <a:t>◦</a:t>
            </a:r>
            <a:r>
              <a:rPr lang="en-GB" altLang="en-US" sz="2400" dirty="0">
                <a:latin typeface="Arial" panose="020B0604020202020204" pitchFamily="34" charset="0"/>
                <a:sym typeface="Symbol" panose="05050102010706020507" pitchFamily="18" charset="2"/>
              </a:rPr>
              <a:t>C)</a:t>
            </a:r>
          </a:p>
          <a:p>
            <a:pPr marL="0" indent="0" algn="ctr">
              <a:buNone/>
            </a:pPr>
            <a:r>
              <a:rPr lang="en-GB" altLang="en-US" sz="2400" dirty="0" err="1">
                <a:latin typeface="Arial" panose="020B0604020202020204" pitchFamily="34" charset="0"/>
                <a:sym typeface="Symbol" panose="05050102010706020507" pitchFamily="18" charset="2"/>
              </a:rPr>
              <a:t>T</a:t>
            </a:r>
            <a:r>
              <a:rPr lang="en-GB" altLang="en-US" sz="2400" baseline="-25000" dirty="0" err="1">
                <a:latin typeface="Arial" panose="020B0604020202020204" pitchFamily="34" charset="0"/>
                <a:sym typeface="Symbol" panose="05050102010706020507" pitchFamily="18" charset="2"/>
              </a:rPr>
              <a:t>f</a:t>
            </a:r>
            <a:r>
              <a:rPr lang="en-GB" altLang="en-US" sz="2400" dirty="0">
                <a:latin typeface="Arial" panose="020B0604020202020204" pitchFamily="34" charset="0"/>
                <a:sym typeface="Symbol" panose="05050102010706020507" pitchFamily="18" charset="2"/>
              </a:rPr>
              <a:t> = final temperature (K or </a:t>
            </a:r>
            <a:r>
              <a:rPr lang="en-GB" altLang="en-US" sz="2400" baseline="30000" dirty="0">
                <a:latin typeface="Arial" panose="020B0604020202020204" pitchFamily="34" charset="0"/>
                <a:sym typeface="Symbol" panose="05050102010706020507" pitchFamily="18" charset="2"/>
              </a:rPr>
              <a:t>◦</a:t>
            </a:r>
            <a:r>
              <a:rPr lang="en-GB" altLang="en-US" sz="2400" dirty="0">
                <a:latin typeface="Arial" panose="020B0604020202020204" pitchFamily="34" charset="0"/>
                <a:sym typeface="Symbol" panose="05050102010706020507" pitchFamily="18" charset="2"/>
              </a:rPr>
              <a:t>C)</a:t>
            </a:r>
          </a:p>
          <a:p>
            <a:pPr marL="0" indent="0" algn="ctr">
              <a:buNone/>
            </a:pPr>
            <a:r>
              <a:rPr lang="en-GB" altLang="en-US" sz="2400" dirty="0" err="1">
                <a:latin typeface="Arial" panose="020B0604020202020204" pitchFamily="34" charset="0"/>
                <a:sym typeface="Symbol" panose="05050102010706020507" pitchFamily="18" charset="2"/>
              </a:rPr>
              <a:t>T</a:t>
            </a:r>
            <a:r>
              <a:rPr lang="en-GB" altLang="en-US" sz="2400" baseline="-25000" dirty="0" err="1">
                <a:latin typeface="Arial" panose="020B0604020202020204" pitchFamily="34" charset="0"/>
                <a:sym typeface="Symbol" panose="05050102010706020507" pitchFamily="18" charset="2"/>
              </a:rPr>
              <a:t>i</a:t>
            </a:r>
            <a:r>
              <a:rPr lang="en-GB" altLang="en-US" sz="2400" dirty="0">
                <a:latin typeface="Arial" panose="020B0604020202020204" pitchFamily="34" charset="0"/>
                <a:sym typeface="Symbol" panose="05050102010706020507" pitchFamily="18" charset="2"/>
              </a:rPr>
              <a:t> = initial temperature (K or </a:t>
            </a:r>
            <a:r>
              <a:rPr lang="en-GB" altLang="en-US" sz="2400" baseline="30000" dirty="0">
                <a:latin typeface="Arial" panose="020B0604020202020204" pitchFamily="34" charset="0"/>
                <a:sym typeface="Symbol" panose="05050102010706020507" pitchFamily="18" charset="2"/>
              </a:rPr>
              <a:t>◦</a:t>
            </a:r>
            <a:r>
              <a:rPr lang="en-GB" altLang="en-US" sz="2400" dirty="0">
                <a:latin typeface="Arial" panose="020B0604020202020204" pitchFamily="34" charset="0"/>
                <a:sym typeface="Symbol" panose="05050102010706020507" pitchFamily="18" charset="2"/>
              </a:rPr>
              <a:t>C)</a:t>
            </a:r>
          </a:p>
          <a:p>
            <a:endParaRPr lang="en-GB" altLang="en-US" sz="2000" dirty="0">
              <a:latin typeface="Arial" panose="020B0604020202020204" pitchFamily="34" charset="0"/>
              <a:sym typeface="Symbol" panose="05050102010706020507" pitchFamily="18" charset="2"/>
            </a:endParaRPr>
          </a:p>
          <a:p>
            <a:endParaRPr lang="en-US" altLang="en-US" dirty="0"/>
          </a:p>
        </p:txBody>
      </p:sp>
      <p:sp>
        <p:nvSpPr>
          <p:cNvPr id="17414" name="Rectangle 6">
            <a:extLst>
              <a:ext uri="{FF2B5EF4-FFF2-40B4-BE49-F238E27FC236}">
                <a16:creationId xmlns:a16="http://schemas.microsoft.com/office/drawing/2014/main" id="{F9A20698-B826-4AAE-AB7A-7030321CC7EF}"/>
              </a:ext>
            </a:extLst>
          </p:cNvPr>
          <p:cNvSpPr>
            <a:spLocks noChangeArrowheads="1"/>
          </p:cNvSpPr>
          <p:nvPr/>
        </p:nvSpPr>
        <p:spPr bwMode="auto">
          <a:xfrm>
            <a:off x="3475038" y="818475"/>
            <a:ext cx="5241924"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6600" dirty="0">
                <a:latin typeface="Arial" panose="020B0604020202020204" pitchFamily="34" charset="0"/>
                <a:sym typeface="Symbol" panose="05050102010706020507" pitchFamily="18" charset="2"/>
              </a:rPr>
              <a:t></a:t>
            </a:r>
            <a:r>
              <a:rPr lang="en-GB" altLang="en-US" sz="6600" dirty="0">
                <a:latin typeface="Arial" panose="020B0604020202020204" pitchFamily="34" charset="0"/>
              </a:rPr>
              <a:t>Q = m c </a:t>
            </a:r>
            <a:r>
              <a:rPr lang="en-GB" altLang="en-US" sz="6600" dirty="0">
                <a:latin typeface="Arial" panose="020B0604020202020204" pitchFamily="34" charset="0"/>
                <a:sym typeface="Symbol" panose="05050102010706020507" pitchFamily="18" charset="2"/>
              </a:rPr>
              <a:t>T</a:t>
            </a:r>
          </a:p>
        </p:txBody>
      </p:sp>
      <p:sp>
        <p:nvSpPr>
          <p:cNvPr id="4" name="Rectangle 6">
            <a:extLst>
              <a:ext uri="{FF2B5EF4-FFF2-40B4-BE49-F238E27FC236}">
                <a16:creationId xmlns:a16="http://schemas.microsoft.com/office/drawing/2014/main" id="{4BA131C1-FB35-4697-A53E-E039EB5E9DF6}"/>
              </a:ext>
            </a:extLst>
          </p:cNvPr>
          <p:cNvSpPr>
            <a:spLocks noChangeArrowheads="1"/>
          </p:cNvSpPr>
          <p:nvPr/>
        </p:nvSpPr>
        <p:spPr bwMode="auto">
          <a:xfrm>
            <a:off x="3475037" y="1994132"/>
            <a:ext cx="635839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6600" dirty="0">
                <a:latin typeface="Arial" panose="020B0604020202020204" pitchFamily="34" charset="0"/>
                <a:sym typeface="Symbol" panose="05050102010706020507" pitchFamily="18" charset="2"/>
              </a:rPr>
              <a:t></a:t>
            </a:r>
            <a:r>
              <a:rPr lang="en-GB" altLang="en-US" sz="6600" dirty="0">
                <a:latin typeface="Arial" panose="020B0604020202020204" pitchFamily="34" charset="0"/>
              </a:rPr>
              <a:t>Q = m c (</a:t>
            </a:r>
            <a:r>
              <a:rPr lang="en-GB" altLang="en-US" sz="6600" dirty="0" err="1">
                <a:latin typeface="Arial" panose="020B0604020202020204" pitchFamily="34" charset="0"/>
              </a:rPr>
              <a:t>T</a:t>
            </a:r>
            <a:r>
              <a:rPr lang="en-GB" altLang="en-US" sz="6600" baseline="-25000" dirty="0" err="1">
                <a:latin typeface="Arial" panose="020B0604020202020204" pitchFamily="34" charset="0"/>
                <a:sym typeface="Symbol" panose="05050102010706020507" pitchFamily="18" charset="2"/>
              </a:rPr>
              <a:t>f</a:t>
            </a:r>
            <a:r>
              <a:rPr lang="en-GB" altLang="en-US" sz="6600" dirty="0" err="1">
                <a:latin typeface="Arial" panose="020B0604020202020204" pitchFamily="34" charset="0"/>
                <a:sym typeface="Symbol" panose="05050102010706020507" pitchFamily="18" charset="2"/>
              </a:rPr>
              <a:t>-T</a:t>
            </a:r>
            <a:r>
              <a:rPr lang="en-GB" altLang="en-US" sz="6600" baseline="-25000" dirty="0" err="1">
                <a:latin typeface="Arial" panose="020B0604020202020204" pitchFamily="34" charset="0"/>
                <a:sym typeface="Symbol" panose="05050102010706020507" pitchFamily="18" charset="2"/>
              </a:rPr>
              <a:t>i</a:t>
            </a:r>
            <a:r>
              <a:rPr lang="en-GB" altLang="en-US" sz="6600" dirty="0">
                <a:latin typeface="Arial" panose="020B0604020202020204" pitchFamily="34" charset="0"/>
                <a:sym typeface="Symbol" panose="05050102010706020507" pitchFamily="18" charset="2"/>
              </a:rPr>
              <a:t>)</a:t>
            </a:r>
          </a:p>
        </p:txBody>
      </p:sp>
    </p:spTree>
    <p:extLst>
      <p:ext uri="{BB962C8B-B14F-4D97-AF65-F5344CB8AC3E}">
        <p14:creationId xmlns:p14="http://schemas.microsoft.com/office/powerpoint/2010/main" val="1207509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D98E-3EDE-4154-AABA-2CC6405B1EE9}"/>
              </a:ext>
            </a:extLst>
          </p:cNvPr>
          <p:cNvSpPr>
            <a:spLocks noGrp="1"/>
          </p:cNvSpPr>
          <p:nvPr>
            <p:ph type="title"/>
          </p:nvPr>
        </p:nvSpPr>
        <p:spPr/>
        <p:txBody>
          <a:bodyPr/>
          <a:lstStyle/>
          <a:p>
            <a:r>
              <a:rPr lang="en-US" dirty="0"/>
              <a:t>Common </a:t>
            </a:r>
            <a:r>
              <a:rPr lang="en-US" dirty="0" err="1"/>
              <a:t>subtances</a:t>
            </a:r>
            <a:endParaRPr lang="en-AU" dirty="0"/>
          </a:p>
        </p:txBody>
      </p:sp>
      <p:graphicFrame>
        <p:nvGraphicFramePr>
          <p:cNvPr id="4" name="Content Placeholder 3">
            <a:extLst>
              <a:ext uri="{FF2B5EF4-FFF2-40B4-BE49-F238E27FC236}">
                <a16:creationId xmlns:a16="http://schemas.microsoft.com/office/drawing/2014/main" id="{019BC1F6-EC06-48A5-8921-F1A1B96CD728}"/>
              </a:ext>
            </a:extLst>
          </p:cNvPr>
          <p:cNvGraphicFramePr>
            <a:graphicFrameLocks noGrp="1"/>
          </p:cNvGraphicFramePr>
          <p:nvPr>
            <p:ph idx="1"/>
            <p:extLst>
              <p:ext uri="{D42A27DB-BD31-4B8C-83A1-F6EECF244321}">
                <p14:modId xmlns:p14="http://schemas.microsoft.com/office/powerpoint/2010/main" val="3530722889"/>
              </p:ext>
            </p:extLst>
          </p:nvPr>
        </p:nvGraphicFramePr>
        <p:xfrm>
          <a:off x="3432627" y="2005239"/>
          <a:ext cx="4673602" cy="3708400"/>
        </p:xfrm>
        <a:graphic>
          <a:graphicData uri="http://schemas.openxmlformats.org/drawingml/2006/table">
            <a:tbl>
              <a:tblPr firstRow="1" bandRow="1">
                <a:tableStyleId>{5C22544A-7EE6-4342-B048-85BDC9FD1C3A}</a:tableStyleId>
              </a:tblPr>
              <a:tblGrid>
                <a:gridCol w="2336801">
                  <a:extLst>
                    <a:ext uri="{9D8B030D-6E8A-4147-A177-3AD203B41FA5}">
                      <a16:colId xmlns:a16="http://schemas.microsoft.com/office/drawing/2014/main" val="887647552"/>
                    </a:ext>
                  </a:extLst>
                </a:gridCol>
                <a:gridCol w="2336801">
                  <a:extLst>
                    <a:ext uri="{9D8B030D-6E8A-4147-A177-3AD203B41FA5}">
                      <a16:colId xmlns:a16="http://schemas.microsoft.com/office/drawing/2014/main" val="3103859896"/>
                    </a:ext>
                  </a:extLst>
                </a:gridCol>
              </a:tblGrid>
              <a:tr h="370840">
                <a:tc>
                  <a:txBody>
                    <a:bodyPr/>
                    <a:lstStyle/>
                    <a:p>
                      <a:r>
                        <a:rPr lang="en-US" dirty="0"/>
                        <a:t>Substance</a:t>
                      </a:r>
                      <a:endParaRPr lang="en-AU" dirty="0"/>
                    </a:p>
                  </a:txBody>
                  <a:tcPr/>
                </a:tc>
                <a:tc>
                  <a:txBody>
                    <a:bodyPr/>
                    <a:lstStyle/>
                    <a:p>
                      <a:pPr algn="ctr"/>
                      <a:r>
                        <a:rPr lang="en-US" dirty="0"/>
                        <a:t>c (J kg</a:t>
                      </a:r>
                      <a:r>
                        <a:rPr lang="en-US" baseline="30000" dirty="0"/>
                        <a:t>-1</a:t>
                      </a:r>
                      <a:r>
                        <a:rPr lang="en-US" dirty="0"/>
                        <a:t> K</a:t>
                      </a:r>
                      <a:r>
                        <a:rPr lang="en-US" baseline="30000" dirty="0"/>
                        <a:t>-1</a:t>
                      </a:r>
                      <a:r>
                        <a:rPr lang="en-US" dirty="0"/>
                        <a:t>)</a:t>
                      </a:r>
                      <a:endParaRPr lang="en-AU" dirty="0"/>
                    </a:p>
                  </a:txBody>
                  <a:tcPr/>
                </a:tc>
                <a:extLst>
                  <a:ext uri="{0D108BD9-81ED-4DB2-BD59-A6C34878D82A}">
                    <a16:rowId xmlns:a16="http://schemas.microsoft.com/office/drawing/2014/main" val="2824009589"/>
                  </a:ext>
                </a:extLst>
              </a:tr>
              <a:tr h="370840">
                <a:tc>
                  <a:txBody>
                    <a:bodyPr/>
                    <a:lstStyle/>
                    <a:p>
                      <a:r>
                        <a:rPr lang="en-US" dirty="0"/>
                        <a:t>Water</a:t>
                      </a:r>
                      <a:endParaRPr lang="en-AU" dirty="0"/>
                    </a:p>
                  </a:txBody>
                  <a:tcPr/>
                </a:tc>
                <a:tc>
                  <a:txBody>
                    <a:bodyPr/>
                    <a:lstStyle/>
                    <a:p>
                      <a:pPr algn="ctr"/>
                      <a:r>
                        <a:rPr lang="en-US" dirty="0"/>
                        <a:t>4180</a:t>
                      </a:r>
                      <a:endParaRPr lang="en-AU" dirty="0"/>
                    </a:p>
                  </a:txBody>
                  <a:tcPr/>
                </a:tc>
                <a:extLst>
                  <a:ext uri="{0D108BD9-81ED-4DB2-BD59-A6C34878D82A}">
                    <a16:rowId xmlns:a16="http://schemas.microsoft.com/office/drawing/2014/main" val="3332790470"/>
                  </a:ext>
                </a:extLst>
              </a:tr>
              <a:tr h="370840">
                <a:tc>
                  <a:txBody>
                    <a:bodyPr/>
                    <a:lstStyle/>
                    <a:p>
                      <a:r>
                        <a:rPr lang="en-US" dirty="0"/>
                        <a:t>Ice</a:t>
                      </a:r>
                      <a:endParaRPr lang="en-AU" dirty="0"/>
                    </a:p>
                  </a:txBody>
                  <a:tcPr/>
                </a:tc>
                <a:tc>
                  <a:txBody>
                    <a:bodyPr/>
                    <a:lstStyle/>
                    <a:p>
                      <a:pPr algn="ctr"/>
                      <a:r>
                        <a:rPr lang="en-US" dirty="0"/>
                        <a:t>2100</a:t>
                      </a:r>
                      <a:endParaRPr lang="en-AU" dirty="0"/>
                    </a:p>
                  </a:txBody>
                  <a:tcPr/>
                </a:tc>
                <a:extLst>
                  <a:ext uri="{0D108BD9-81ED-4DB2-BD59-A6C34878D82A}">
                    <a16:rowId xmlns:a16="http://schemas.microsoft.com/office/drawing/2014/main" val="1317606417"/>
                  </a:ext>
                </a:extLst>
              </a:tr>
              <a:tr h="370840">
                <a:tc>
                  <a:txBody>
                    <a:bodyPr/>
                    <a:lstStyle/>
                    <a:p>
                      <a:r>
                        <a:rPr lang="en-US" dirty="0"/>
                        <a:t>Copper</a:t>
                      </a:r>
                      <a:endParaRPr lang="en-AU" dirty="0"/>
                    </a:p>
                  </a:txBody>
                  <a:tcPr/>
                </a:tc>
                <a:tc>
                  <a:txBody>
                    <a:bodyPr/>
                    <a:lstStyle/>
                    <a:p>
                      <a:pPr algn="ctr"/>
                      <a:r>
                        <a:rPr lang="en-US" dirty="0"/>
                        <a:t>380</a:t>
                      </a:r>
                      <a:endParaRPr lang="en-AU" dirty="0"/>
                    </a:p>
                  </a:txBody>
                  <a:tcPr/>
                </a:tc>
                <a:extLst>
                  <a:ext uri="{0D108BD9-81ED-4DB2-BD59-A6C34878D82A}">
                    <a16:rowId xmlns:a16="http://schemas.microsoft.com/office/drawing/2014/main" val="2890091071"/>
                  </a:ext>
                </a:extLst>
              </a:tr>
              <a:tr h="370840">
                <a:tc>
                  <a:txBody>
                    <a:bodyPr/>
                    <a:lstStyle/>
                    <a:p>
                      <a:r>
                        <a:rPr lang="en-US" dirty="0"/>
                        <a:t>Iron</a:t>
                      </a:r>
                      <a:endParaRPr lang="en-AU" dirty="0"/>
                    </a:p>
                  </a:txBody>
                  <a:tcPr/>
                </a:tc>
                <a:tc>
                  <a:txBody>
                    <a:bodyPr/>
                    <a:lstStyle/>
                    <a:p>
                      <a:pPr algn="ctr"/>
                      <a:r>
                        <a:rPr lang="en-US" dirty="0"/>
                        <a:t>480</a:t>
                      </a:r>
                      <a:endParaRPr lang="en-AU" dirty="0"/>
                    </a:p>
                  </a:txBody>
                  <a:tcPr/>
                </a:tc>
                <a:extLst>
                  <a:ext uri="{0D108BD9-81ED-4DB2-BD59-A6C34878D82A}">
                    <a16:rowId xmlns:a16="http://schemas.microsoft.com/office/drawing/2014/main" val="372552549"/>
                  </a:ext>
                </a:extLst>
              </a:tr>
              <a:tr h="370840">
                <a:tc>
                  <a:txBody>
                    <a:bodyPr/>
                    <a:lstStyle/>
                    <a:p>
                      <a:r>
                        <a:rPr lang="en-US" dirty="0" err="1"/>
                        <a:t>Aluminium</a:t>
                      </a:r>
                      <a:endParaRPr lang="en-AU" dirty="0"/>
                    </a:p>
                  </a:txBody>
                  <a:tcPr/>
                </a:tc>
                <a:tc>
                  <a:txBody>
                    <a:bodyPr/>
                    <a:lstStyle/>
                    <a:p>
                      <a:pPr algn="ctr"/>
                      <a:r>
                        <a:rPr lang="en-US" dirty="0"/>
                        <a:t>900</a:t>
                      </a:r>
                      <a:endParaRPr lang="en-AU" dirty="0"/>
                    </a:p>
                  </a:txBody>
                  <a:tcPr/>
                </a:tc>
                <a:extLst>
                  <a:ext uri="{0D108BD9-81ED-4DB2-BD59-A6C34878D82A}">
                    <a16:rowId xmlns:a16="http://schemas.microsoft.com/office/drawing/2014/main" val="2523436863"/>
                  </a:ext>
                </a:extLst>
              </a:tr>
              <a:tr h="370840">
                <a:tc>
                  <a:txBody>
                    <a:bodyPr/>
                    <a:lstStyle/>
                    <a:p>
                      <a:r>
                        <a:rPr lang="en-US" dirty="0"/>
                        <a:t>Ethanol</a:t>
                      </a:r>
                      <a:endParaRPr lang="en-AU" dirty="0"/>
                    </a:p>
                  </a:txBody>
                  <a:tcPr/>
                </a:tc>
                <a:tc>
                  <a:txBody>
                    <a:bodyPr/>
                    <a:lstStyle/>
                    <a:p>
                      <a:pPr algn="ctr"/>
                      <a:r>
                        <a:rPr lang="en-US" dirty="0"/>
                        <a:t>2500</a:t>
                      </a:r>
                      <a:endParaRPr lang="en-AU" dirty="0"/>
                    </a:p>
                  </a:txBody>
                  <a:tcPr/>
                </a:tc>
                <a:extLst>
                  <a:ext uri="{0D108BD9-81ED-4DB2-BD59-A6C34878D82A}">
                    <a16:rowId xmlns:a16="http://schemas.microsoft.com/office/drawing/2014/main" val="845740805"/>
                  </a:ext>
                </a:extLst>
              </a:tr>
              <a:tr h="370840">
                <a:tc>
                  <a:txBody>
                    <a:bodyPr/>
                    <a:lstStyle/>
                    <a:p>
                      <a:r>
                        <a:rPr lang="en-US" dirty="0"/>
                        <a:t>Paraffin</a:t>
                      </a:r>
                      <a:endParaRPr lang="en-AU" dirty="0"/>
                    </a:p>
                  </a:txBody>
                  <a:tcPr/>
                </a:tc>
                <a:tc>
                  <a:txBody>
                    <a:bodyPr/>
                    <a:lstStyle/>
                    <a:p>
                      <a:pPr algn="ctr"/>
                      <a:r>
                        <a:rPr lang="en-US" dirty="0"/>
                        <a:t>2140</a:t>
                      </a:r>
                      <a:endParaRPr lang="en-AU" dirty="0"/>
                    </a:p>
                  </a:txBody>
                  <a:tcPr/>
                </a:tc>
                <a:extLst>
                  <a:ext uri="{0D108BD9-81ED-4DB2-BD59-A6C34878D82A}">
                    <a16:rowId xmlns:a16="http://schemas.microsoft.com/office/drawing/2014/main" val="3835379113"/>
                  </a:ext>
                </a:extLst>
              </a:tr>
              <a:tr h="370840">
                <a:tc>
                  <a:txBody>
                    <a:bodyPr/>
                    <a:lstStyle/>
                    <a:p>
                      <a:r>
                        <a:rPr lang="en-US" dirty="0"/>
                        <a:t>Olive oil</a:t>
                      </a:r>
                      <a:endParaRPr lang="en-AU" dirty="0"/>
                    </a:p>
                  </a:txBody>
                  <a:tcPr/>
                </a:tc>
                <a:tc>
                  <a:txBody>
                    <a:bodyPr/>
                    <a:lstStyle/>
                    <a:p>
                      <a:pPr algn="ctr"/>
                      <a:r>
                        <a:rPr lang="en-US" dirty="0"/>
                        <a:t>1970</a:t>
                      </a:r>
                      <a:endParaRPr lang="en-AU" dirty="0"/>
                    </a:p>
                  </a:txBody>
                  <a:tcPr/>
                </a:tc>
                <a:extLst>
                  <a:ext uri="{0D108BD9-81ED-4DB2-BD59-A6C34878D82A}">
                    <a16:rowId xmlns:a16="http://schemas.microsoft.com/office/drawing/2014/main" val="3912810356"/>
                  </a:ext>
                </a:extLst>
              </a:tr>
              <a:tr h="370840">
                <a:tc>
                  <a:txBody>
                    <a:bodyPr/>
                    <a:lstStyle/>
                    <a:p>
                      <a:r>
                        <a:rPr lang="en-US" dirty="0"/>
                        <a:t>Air</a:t>
                      </a:r>
                      <a:endParaRPr lang="en-AU" dirty="0"/>
                    </a:p>
                  </a:txBody>
                  <a:tcPr/>
                </a:tc>
                <a:tc>
                  <a:txBody>
                    <a:bodyPr/>
                    <a:lstStyle/>
                    <a:p>
                      <a:pPr algn="ctr"/>
                      <a:r>
                        <a:rPr lang="en-US" dirty="0"/>
                        <a:t>1000</a:t>
                      </a:r>
                      <a:endParaRPr lang="en-AU" dirty="0"/>
                    </a:p>
                  </a:txBody>
                  <a:tcPr/>
                </a:tc>
                <a:extLst>
                  <a:ext uri="{0D108BD9-81ED-4DB2-BD59-A6C34878D82A}">
                    <a16:rowId xmlns:a16="http://schemas.microsoft.com/office/drawing/2014/main" val="1732029353"/>
                  </a:ext>
                </a:extLst>
              </a:tr>
            </a:tbl>
          </a:graphicData>
        </a:graphic>
      </p:graphicFrame>
    </p:spTree>
    <p:extLst>
      <p:ext uri="{BB962C8B-B14F-4D97-AF65-F5344CB8AC3E}">
        <p14:creationId xmlns:p14="http://schemas.microsoft.com/office/powerpoint/2010/main" val="2246916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E56B-44F1-40D5-B30E-6CAEFB191567}"/>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C9508-8755-454F-BF17-A8E49972C5B6}"/>
                  </a:ext>
                </a:extLst>
              </p:cNvPr>
              <p:cNvSpPr>
                <a:spLocks noGrp="1"/>
              </p:cNvSpPr>
              <p:nvPr>
                <p:ph idx="1"/>
              </p:nvPr>
            </p:nvSpPr>
            <p:spPr>
              <a:xfrm>
                <a:off x="685800" y="2521527"/>
                <a:ext cx="10820400" cy="1579418"/>
              </a:xfrm>
            </p:spPr>
            <p:txBody>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×2×60=2×4180×</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−20)</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=48.7</m:t>
                      </m:r>
                      <m:r>
                        <a:rPr lang="en-US" b="0" i="1" smtClean="0">
                          <a:latin typeface="Cambria Math" panose="02040503050406030204" pitchFamily="18" charset="0"/>
                          <a:ea typeface="Cambria Math" panose="02040503050406030204" pitchFamily="18" charset="0"/>
                        </a:rPr>
                        <m:t>℃</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DF8C9508-8755-454F-BF17-A8E49972C5B6}"/>
                  </a:ext>
                </a:extLst>
              </p:cNvPr>
              <p:cNvSpPr>
                <a:spLocks noGrp="1" noRot="1" noChangeAspect="1" noMove="1" noResize="1" noEditPoints="1" noAdjustHandles="1" noChangeArrowheads="1" noChangeShapeType="1" noTextEdit="1"/>
              </p:cNvSpPr>
              <p:nvPr>
                <p:ph idx="1"/>
              </p:nvPr>
            </p:nvSpPr>
            <p:spPr>
              <a:xfrm>
                <a:off x="685800" y="2521527"/>
                <a:ext cx="10820400" cy="1579418"/>
              </a:xfrm>
              <a:blipFill>
                <a:blip r:embed="rId2"/>
                <a:stretch>
                  <a:fillRect/>
                </a:stretch>
              </a:blipFill>
            </p:spPr>
            <p:txBody>
              <a:bodyPr/>
              <a:lstStyle/>
              <a:p>
                <a:r>
                  <a:rPr lang="en-AU">
                    <a:noFill/>
                  </a:rPr>
                  <a:t> </a:t>
                </a:r>
              </a:p>
            </p:txBody>
          </p:sp>
        </mc:Fallback>
      </mc:AlternateContent>
      <p:sp>
        <p:nvSpPr>
          <p:cNvPr id="4" name="Content Placeholder 2">
            <a:extLst>
              <a:ext uri="{FF2B5EF4-FFF2-40B4-BE49-F238E27FC236}">
                <a16:creationId xmlns:a16="http://schemas.microsoft.com/office/drawing/2014/main" id="{D8D91D52-BF19-4FF6-BB28-983890624C38}"/>
              </a:ext>
            </a:extLst>
          </p:cNvPr>
          <p:cNvSpPr txBox="1">
            <a:spLocks/>
          </p:cNvSpPr>
          <p:nvPr/>
        </p:nvSpPr>
        <p:spPr>
          <a:xfrm>
            <a:off x="685800" y="4100946"/>
            <a:ext cx="10820400" cy="437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In reality the temperature would be lower than this, why?</a:t>
            </a:r>
            <a:endParaRPr lang="en-AU" dirty="0"/>
          </a:p>
          <a:p>
            <a:pPr marL="0" indent="0">
              <a:buFont typeface="Arial" panose="020B0604020202020204" pitchFamily="34" charset="0"/>
              <a:buNone/>
            </a:pPr>
            <a:endParaRPr lang="en-AU" dirty="0"/>
          </a:p>
        </p:txBody>
      </p:sp>
      <p:sp>
        <p:nvSpPr>
          <p:cNvPr id="5" name="Content Placeholder 2">
            <a:extLst>
              <a:ext uri="{FF2B5EF4-FFF2-40B4-BE49-F238E27FC236}">
                <a16:creationId xmlns:a16="http://schemas.microsoft.com/office/drawing/2014/main" id="{5E1D1F61-0D3F-4CE8-B2EA-3D484AD17C10}"/>
              </a:ext>
            </a:extLst>
          </p:cNvPr>
          <p:cNvSpPr txBox="1">
            <a:spLocks/>
          </p:cNvSpPr>
          <p:nvPr/>
        </p:nvSpPr>
        <p:spPr>
          <a:xfrm>
            <a:off x="685800" y="4630190"/>
            <a:ext cx="10820400" cy="1028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Heat lost to surroundings </a:t>
            </a:r>
          </a:p>
          <a:p>
            <a:r>
              <a:rPr lang="en-US" dirty="0"/>
              <a:t>Heat absorbed by vessel and equipment</a:t>
            </a:r>
            <a:endParaRPr lang="en-AU" dirty="0"/>
          </a:p>
          <a:p>
            <a:pPr marL="0" indent="0">
              <a:buFont typeface="Arial" panose="020B0604020202020204" pitchFamily="34" charset="0"/>
              <a:buNone/>
            </a:pPr>
            <a:endParaRPr lang="en-AU" dirty="0"/>
          </a:p>
        </p:txBody>
      </p:sp>
      <p:sp>
        <p:nvSpPr>
          <p:cNvPr id="6" name="TextBox 5">
            <a:extLst>
              <a:ext uri="{FF2B5EF4-FFF2-40B4-BE49-F238E27FC236}">
                <a16:creationId xmlns:a16="http://schemas.microsoft.com/office/drawing/2014/main" id="{EF032D57-3AE9-4D34-8C3E-D03C8B8D7FF5}"/>
              </a:ext>
            </a:extLst>
          </p:cNvPr>
          <p:cNvSpPr txBox="1"/>
          <p:nvPr/>
        </p:nvSpPr>
        <p:spPr>
          <a:xfrm>
            <a:off x="1507375" y="3142211"/>
            <a:ext cx="3020291" cy="369332"/>
          </a:xfrm>
          <a:prstGeom prst="rect">
            <a:avLst/>
          </a:prstGeom>
          <a:noFill/>
        </p:spPr>
        <p:txBody>
          <a:bodyPr wrap="square" rtlCol="0">
            <a:spAutoFit/>
          </a:bodyPr>
          <a:lstStyle/>
          <a:p>
            <a:r>
              <a:rPr lang="en-US" dirty="0"/>
              <a:t>2 kW=2000 W=2 J s</a:t>
            </a:r>
            <a:r>
              <a:rPr lang="en-US" baseline="30000" dirty="0"/>
              <a:t>-1</a:t>
            </a:r>
            <a:endParaRPr lang="en-AU" baseline="30000" dirty="0"/>
          </a:p>
        </p:txBody>
      </p:sp>
      <p:sp>
        <p:nvSpPr>
          <p:cNvPr id="7" name="Rectangle 6">
            <a:extLst>
              <a:ext uri="{FF2B5EF4-FFF2-40B4-BE49-F238E27FC236}">
                <a16:creationId xmlns:a16="http://schemas.microsoft.com/office/drawing/2014/main" id="{4E55B635-63AB-489A-A5CA-2E3577875A71}"/>
              </a:ext>
            </a:extLst>
          </p:cNvPr>
          <p:cNvSpPr/>
          <p:nvPr/>
        </p:nvSpPr>
        <p:spPr>
          <a:xfrm>
            <a:off x="3818313" y="3142210"/>
            <a:ext cx="1839883" cy="354676"/>
          </a:xfrm>
          <a:prstGeom prst="rect">
            <a:avLst/>
          </a:prstGeom>
          <a:solidFill>
            <a:srgbClr val="DF2E28">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A85941E-F5A6-443E-8FD2-39C0201D9DB0}"/>
                  </a:ext>
                </a:extLst>
              </p:cNvPr>
              <p:cNvSpPr txBox="1">
                <a:spLocks/>
              </p:cNvSpPr>
              <p:nvPr/>
            </p:nvSpPr>
            <p:spPr>
              <a:xfrm>
                <a:off x="685800" y="2194559"/>
                <a:ext cx="10820400" cy="810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dirty="0"/>
                  <a:t>2000g of water at 20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has a 2kW immersion heater placed in it for 2 minutes. Determine final temperature.</a:t>
                </a:r>
              </a:p>
              <a:p>
                <a:pPr marL="0" indent="0">
                  <a:buFont typeface="Arial" panose="020B0604020202020204" pitchFamily="34" charset="0"/>
                  <a:buNone/>
                </a:pPr>
                <a:endParaRPr lang="en-US" dirty="0">
                  <a:ea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AA85941E-F5A6-443E-8FD2-39C0201D9DB0}"/>
                  </a:ext>
                </a:extLst>
              </p:cNvPr>
              <p:cNvSpPr txBox="1">
                <a:spLocks noRot="1" noChangeAspect="1" noMove="1" noResize="1" noEditPoints="1" noAdjustHandles="1" noChangeArrowheads="1" noChangeShapeType="1" noTextEdit="1"/>
              </p:cNvSpPr>
              <p:nvPr/>
            </p:nvSpPr>
            <p:spPr>
              <a:xfrm>
                <a:off x="685800" y="2194559"/>
                <a:ext cx="10820400" cy="810491"/>
              </a:xfrm>
              <a:prstGeom prst="rect">
                <a:avLst/>
              </a:prstGeom>
              <a:blipFill>
                <a:blip r:embed="rId3"/>
                <a:stretch>
                  <a:fillRect l="-732" t="-9774" b="-752"/>
                </a:stretch>
              </a:blipFill>
            </p:spPr>
            <p:txBody>
              <a:bodyPr/>
              <a:lstStyle/>
              <a:p>
                <a:r>
                  <a:rPr lang="en-AU">
                    <a:noFill/>
                  </a:rPr>
                  <a:t> </a:t>
                </a:r>
              </a:p>
            </p:txBody>
          </p:sp>
        </mc:Fallback>
      </mc:AlternateContent>
    </p:spTree>
    <p:extLst>
      <p:ext uri="{BB962C8B-B14F-4D97-AF65-F5344CB8AC3E}">
        <p14:creationId xmlns:p14="http://schemas.microsoft.com/office/powerpoint/2010/main" val="22545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6" grpId="1"/>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731B-04E9-4B55-BE5A-BE0282908CA1}"/>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FE8E0-499F-4142-B424-6106D2AEA7AE}"/>
                  </a:ext>
                </a:extLst>
              </p:cNvPr>
              <p:cNvSpPr>
                <a:spLocks noGrp="1"/>
              </p:cNvSpPr>
              <p:nvPr>
                <p:ph idx="1"/>
              </p:nvPr>
            </p:nvSpPr>
            <p:spPr/>
            <p:txBody>
              <a:bodyPr/>
              <a:lstStyle/>
              <a:p>
                <a:pPr marL="0" indent="0">
                  <a:buNone/>
                </a:pPr>
                <a:r>
                  <a:rPr lang="en-US" dirty="0"/>
                  <a:t>The two disk brakes of a 600 kg motorbike each have a mass of 1 kg. The motorbike brakes to a stop from a velocity of 30 m s</a:t>
                </a:r>
                <a:r>
                  <a:rPr lang="en-US" baseline="30000" dirty="0"/>
                  <a:t>-1</a:t>
                </a:r>
                <a:r>
                  <a:rPr lang="en-US" dirty="0"/>
                  <a:t>. If 50 % of the bikes E</a:t>
                </a:r>
                <a:r>
                  <a:rPr lang="en-US" baseline="-25000" dirty="0"/>
                  <a:t>K</a:t>
                </a:r>
                <a:r>
                  <a:rPr lang="en-US" dirty="0"/>
                  <a:t> is transferred to the brakes; calculate their rise in T (c = 500 J kg</a:t>
                </a:r>
                <a:r>
                  <a:rPr lang="en-US" baseline="30000" dirty="0"/>
                  <a:t>-1</a:t>
                </a:r>
                <a:r>
                  <a:rPr lang="en-US" dirty="0"/>
                  <a:t> K</a:t>
                </a:r>
                <a:r>
                  <a:rPr lang="en-US" baseline="30000" dirty="0"/>
                  <a:t>-1</a:t>
                </a:r>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0.5</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0.5</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600(</m:t>
                      </m:r>
                      <m:sSup>
                        <m:sSupPr>
                          <m:ctrlPr>
                            <a:rPr lang="en-US" i="1" smtClean="0">
                              <a:latin typeface="Cambria Math" panose="02040503050406030204" pitchFamily="18" charset="0"/>
                            </a:rPr>
                          </m:ctrlPr>
                        </m:sSupPr>
                        <m:e>
                          <m:r>
                            <a:rPr lang="en-US" b="0" i="1" smtClean="0">
                              <a:latin typeface="Cambria Math" panose="02040503050406030204" pitchFamily="18" charset="0"/>
                            </a:rPr>
                            <m:t>30)</m:t>
                          </m:r>
                        </m:e>
                        <m:sup>
                          <m:r>
                            <a:rPr lang="en-US" i="1">
                              <a:latin typeface="Cambria Math" panose="02040503050406030204" pitchFamily="18" charset="0"/>
                            </a:rPr>
                            <m:t>2</m:t>
                          </m:r>
                        </m:sup>
                      </m:s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500</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=135</m:t>
                      </m:r>
                      <m:r>
                        <a:rPr lang="en-US" b="0" i="1" smtClean="0">
                          <a:latin typeface="Cambria Math" panose="02040503050406030204" pitchFamily="18" charset="0"/>
                          <a:ea typeface="Cambria Math" panose="02040503050406030204" pitchFamily="18" charset="0"/>
                        </a:rPr>
                        <m:t>𝐾</m:t>
                      </m:r>
                    </m:oMath>
                  </m:oMathPara>
                </a14:m>
                <a:endParaRPr lang="en-US" dirty="0"/>
              </a:p>
              <a:p>
                <a:pPr marL="0" indent="0">
                  <a:buNone/>
                </a:pPr>
                <a:endParaRPr lang="en-US" dirty="0"/>
              </a:p>
              <a:p>
                <a:endParaRPr lang="en-AU" dirty="0"/>
              </a:p>
            </p:txBody>
          </p:sp>
        </mc:Choice>
        <mc:Fallback xmlns="">
          <p:sp>
            <p:nvSpPr>
              <p:cNvPr id="3" name="Content Placeholder 2">
                <a:extLst>
                  <a:ext uri="{FF2B5EF4-FFF2-40B4-BE49-F238E27FC236}">
                    <a16:creationId xmlns:a16="http://schemas.microsoft.com/office/drawing/2014/main" id="{8E8FE8E0-499F-4142-B424-6106D2AEA7AE}"/>
                  </a:ext>
                </a:extLst>
              </p:cNvPr>
              <p:cNvSpPr>
                <a:spLocks noGrp="1" noRot="1" noChangeAspect="1" noMove="1" noResize="1" noEditPoints="1" noAdjustHandles="1" noChangeArrowheads="1" noChangeShapeType="1" noTextEdit="1"/>
              </p:cNvSpPr>
              <p:nvPr>
                <p:ph idx="1"/>
              </p:nvPr>
            </p:nvSpPr>
            <p:spPr>
              <a:blipFill>
                <a:blip r:embed="rId2"/>
                <a:stretch>
                  <a:fillRect l="-732" t="-1970"/>
                </a:stretch>
              </a:blipFill>
            </p:spPr>
            <p:txBody>
              <a:bodyPr/>
              <a:lstStyle/>
              <a:p>
                <a:r>
                  <a:rPr lang="en-AU">
                    <a:noFill/>
                  </a:rPr>
                  <a:t> </a:t>
                </a:r>
              </a:p>
            </p:txBody>
          </p:sp>
        </mc:Fallback>
      </mc:AlternateContent>
    </p:spTree>
    <p:extLst>
      <p:ext uri="{BB962C8B-B14F-4D97-AF65-F5344CB8AC3E}">
        <p14:creationId xmlns:p14="http://schemas.microsoft.com/office/powerpoint/2010/main" val="3581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A1DA3B4F-CEA8-4EE4-8AED-0AEFCAA45CAA}"/>
              </a:ext>
            </a:extLst>
          </p:cNvPr>
          <p:cNvSpPr>
            <a:spLocks noGrp="1" noChangeArrowheads="1"/>
          </p:cNvSpPr>
          <p:nvPr>
            <p:ph type="title"/>
          </p:nvPr>
        </p:nvSpPr>
        <p:spPr/>
        <p:txBody>
          <a:bodyPr/>
          <a:lstStyle/>
          <a:p>
            <a:r>
              <a:rPr lang="en-US" altLang="en-US" dirty="0"/>
              <a:t>Example 3</a:t>
            </a:r>
          </a:p>
        </p:txBody>
      </p:sp>
      <mc:AlternateContent xmlns:mc="http://schemas.openxmlformats.org/markup-compatibility/2006" xmlns:a14="http://schemas.microsoft.com/office/drawing/2010/main">
        <mc:Choice Requires="a14">
          <p:sp>
            <p:nvSpPr>
              <p:cNvPr id="29699" name="Rectangle 3">
                <a:extLst>
                  <a:ext uri="{FF2B5EF4-FFF2-40B4-BE49-F238E27FC236}">
                    <a16:creationId xmlns:a16="http://schemas.microsoft.com/office/drawing/2014/main" id="{B8AAA770-53A6-4D52-B043-9435A43D670A}"/>
                  </a:ext>
                </a:extLst>
              </p:cNvPr>
              <p:cNvSpPr>
                <a:spLocks noGrp="1" noChangeArrowheads="1"/>
              </p:cNvSpPr>
              <p:nvPr>
                <p:ph type="body" idx="1"/>
              </p:nvPr>
            </p:nvSpPr>
            <p:spPr>
              <a:xfrm>
                <a:off x="685800" y="2194560"/>
                <a:ext cx="10820400" cy="4024125"/>
              </a:xfrm>
            </p:spPr>
            <p:txBody>
              <a:bodyPr/>
              <a:lstStyle/>
              <a:p>
                <a:pPr marL="0" indent="0">
                  <a:buNone/>
                </a:pPr>
                <a:r>
                  <a:rPr lang="en-US" altLang="en-US" dirty="0"/>
                  <a:t>How much heat is required to raise the temperature of an empty 20kg vat made of iron from 10</a:t>
                </a:r>
                <a:r>
                  <a:rPr lang="en-US" altLang="en-US" baseline="30000" dirty="0"/>
                  <a:t>0</a:t>
                </a:r>
                <a:r>
                  <a:rPr lang="en-US" altLang="en-US" dirty="0"/>
                  <a:t>C to 90</a:t>
                </a:r>
                <a:r>
                  <a:rPr lang="en-US" altLang="en-US" baseline="30000" dirty="0"/>
                  <a:t>0</a:t>
                </a:r>
                <a:r>
                  <a:rPr lang="en-US" altLang="en-US" dirty="0"/>
                  <a:t>C?  (</a:t>
                </a:r>
                <a:r>
                  <a:rPr lang="en-US" altLang="en-US" dirty="0" err="1"/>
                  <a:t>c</a:t>
                </a:r>
                <a:r>
                  <a:rPr lang="en-US" altLang="en-US" baseline="-25000" dirty="0" err="1"/>
                  <a:t>iron</a:t>
                </a:r>
                <a:r>
                  <a:rPr lang="en-US" altLang="en-US" dirty="0"/>
                  <a:t>=450 J kg</a:t>
                </a:r>
                <a:r>
                  <a:rPr lang="en-US" altLang="en-US" baseline="30000" dirty="0"/>
                  <a:t>-1</a:t>
                </a:r>
                <a:r>
                  <a:rPr lang="en-US" altLang="en-US" dirty="0"/>
                  <a:t> K</a:t>
                </a:r>
                <a:r>
                  <a:rPr lang="en-US" altLang="en-US" baseline="30000" dirty="0"/>
                  <a:t>-1</a:t>
                </a:r>
                <a:r>
                  <a:rPr lang="en-US" altLang="en-US" dirty="0"/>
                  <a:t>)</a:t>
                </a:r>
                <a:br>
                  <a:rPr lang="en-US" altLang="en-US" dirty="0"/>
                </a:br>
                <a:endParaRPr lang="en-US" altLang="en-US" dirty="0"/>
              </a:p>
              <a:p>
                <a:pPr marL="0" indent="0">
                  <a:buNone/>
                </a:pPr>
                <a14:m>
                  <m:oMathPara xmlns:m="http://schemas.openxmlformats.org/officeDocument/2006/math">
                    <m:oMathParaPr>
                      <m:jc m:val="center"/>
                    </m:oMathParaPr>
                    <m:oMath xmlns:m="http://schemas.openxmlformats.org/officeDocument/2006/math">
                      <m:r>
                        <a:rPr lang="en-US" altLang="en-US" b="0" i="1" smtClean="0">
                          <a:latin typeface="Cambria Math" panose="02040503050406030204" pitchFamily="18" charset="0"/>
                        </a:rPr>
                        <m:t>𝑄</m:t>
                      </m:r>
                      <m:r>
                        <a:rPr lang="en-US" altLang="en-US" b="0" i="1" smtClean="0">
                          <a:latin typeface="Cambria Math" panose="02040503050406030204" pitchFamily="18" charset="0"/>
                        </a:rPr>
                        <m:t>=20×450×</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90−10</m:t>
                          </m:r>
                        </m:e>
                      </m:d>
                    </m:oMath>
                    <m:oMath xmlns:m="http://schemas.openxmlformats.org/officeDocument/2006/math">
                      <m:r>
                        <a:rPr lang="en-US" altLang="en-US" b="0" i="1" smtClean="0">
                          <a:latin typeface="Cambria Math" panose="02040503050406030204" pitchFamily="18" charset="0"/>
                        </a:rPr>
                        <m:t>𝑄</m:t>
                      </m:r>
                      <m:r>
                        <a:rPr lang="en-US" altLang="en-US" b="0" i="1" smtClean="0">
                          <a:latin typeface="Cambria Math" panose="02040503050406030204" pitchFamily="18" charset="0"/>
                        </a:rPr>
                        <m:t>=720 </m:t>
                      </m:r>
                      <m:r>
                        <a:rPr lang="en-US" altLang="en-US" b="0" i="1" smtClean="0">
                          <a:latin typeface="Cambria Math" panose="02040503050406030204" pitchFamily="18" charset="0"/>
                        </a:rPr>
                        <m:t>𝑘𝐽</m:t>
                      </m:r>
                    </m:oMath>
                  </m:oMathPara>
                </a14:m>
                <a:br>
                  <a:rPr lang="en-US" altLang="en-US" dirty="0"/>
                </a:br>
                <a:endParaRPr lang="en-US" altLang="en-US" dirty="0"/>
              </a:p>
              <a:p>
                <a:pPr marL="0" indent="0">
                  <a:buNone/>
                </a:pPr>
                <a:endParaRPr lang="en-US" altLang="en-US" dirty="0"/>
              </a:p>
              <a:p>
                <a:pPr marL="0" indent="0">
                  <a:buNone/>
                </a:pPr>
                <a:r>
                  <a:rPr lang="en-US" altLang="en-US" dirty="0"/>
                  <a:t>What if the vat was filled with 20kg water?</a:t>
                </a:r>
              </a:p>
              <a:p>
                <a:pPr marL="0" indent="0">
                  <a:buNone/>
                </a:pPr>
                <a14:m>
                  <m:oMathPara xmlns:m="http://schemas.openxmlformats.org/officeDocument/2006/math">
                    <m:oMathParaPr>
                      <m:jc m:val="center"/>
                    </m:oMathParaPr>
                    <m:oMath xmlns:m="http://schemas.openxmlformats.org/officeDocument/2006/math">
                      <m:r>
                        <a:rPr lang="en-US" altLang="en-US" i="1">
                          <a:latin typeface="Cambria Math" panose="02040503050406030204" pitchFamily="18" charset="0"/>
                        </a:rPr>
                        <m:t>𝑄</m:t>
                      </m:r>
                      <m:r>
                        <a:rPr lang="en-US" altLang="en-US" i="1">
                          <a:latin typeface="Cambria Math" panose="02040503050406030204" pitchFamily="18" charset="0"/>
                        </a:rPr>
                        <m:t>=20×450×</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90−10</m:t>
                          </m:r>
                        </m:e>
                      </m:d>
                      <m:r>
                        <a:rPr lang="en-US" altLang="en-US" b="0" i="1" smtClean="0">
                          <a:latin typeface="Cambria Math" panose="02040503050406030204" pitchFamily="18" charset="0"/>
                          <a:ea typeface="Cambria Math" panose="02040503050406030204" pitchFamily="18" charset="0"/>
                        </a:rPr>
                        <m:t>+20×4180×</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90−10</m:t>
                          </m:r>
                        </m:e>
                      </m:d>
                    </m:oMath>
                    <m:oMath xmlns:m="http://schemas.openxmlformats.org/officeDocument/2006/math">
                      <m:r>
                        <a:rPr lang="en-US" altLang="en-US" b="0" i="1" smtClean="0">
                          <a:latin typeface="Cambria Math" panose="02040503050406030204" pitchFamily="18" charset="0"/>
                        </a:rPr>
                        <m:t>7410 </m:t>
                      </m:r>
                      <m:r>
                        <a:rPr lang="en-US" altLang="en-US" b="0" i="1" smtClean="0">
                          <a:latin typeface="Cambria Math" panose="02040503050406030204" pitchFamily="18" charset="0"/>
                        </a:rPr>
                        <m:t>𝑘𝐽</m:t>
                      </m:r>
                    </m:oMath>
                  </m:oMathPara>
                </a14:m>
                <a:endParaRPr lang="en-US" altLang="en-US" dirty="0"/>
              </a:p>
            </p:txBody>
          </p:sp>
        </mc:Choice>
        <mc:Fallback xmlns="">
          <p:sp>
            <p:nvSpPr>
              <p:cNvPr id="29699" name="Rectangle 3">
                <a:extLst>
                  <a:ext uri="{FF2B5EF4-FFF2-40B4-BE49-F238E27FC236}">
                    <a16:creationId xmlns:a16="http://schemas.microsoft.com/office/drawing/2014/main" id="{B8AAA770-53A6-4D52-B043-9435A43D670A}"/>
                  </a:ext>
                </a:extLst>
              </p:cNvPr>
              <p:cNvSpPr>
                <a:spLocks noGrp="1" noRot="1" noChangeAspect="1" noMove="1" noResize="1" noEditPoints="1" noAdjustHandles="1" noChangeArrowheads="1" noChangeShapeType="1" noTextEdit="1"/>
              </p:cNvSpPr>
              <p:nvPr>
                <p:ph type="body" idx="1"/>
              </p:nvPr>
            </p:nvSpPr>
            <p:spPr>
              <a:xfrm>
                <a:off x="685800" y="2194560"/>
                <a:ext cx="10820400" cy="4024125"/>
              </a:xfrm>
              <a:blipFill>
                <a:blip r:embed="rId2"/>
                <a:stretch>
                  <a:fillRect l="-732" t="-1970"/>
                </a:stretch>
              </a:blipFill>
            </p:spPr>
            <p:txBody>
              <a:bodyPr/>
              <a:lstStyle/>
              <a:p>
                <a:r>
                  <a:rPr lang="en-AU">
                    <a:noFill/>
                  </a:rPr>
                  <a:t> </a:t>
                </a:r>
              </a:p>
            </p:txBody>
          </p:sp>
        </mc:Fallback>
      </mc:AlternateContent>
      <p:sp>
        <p:nvSpPr>
          <p:cNvPr id="2" name="Rectangle 1">
            <a:extLst>
              <a:ext uri="{FF2B5EF4-FFF2-40B4-BE49-F238E27FC236}">
                <a16:creationId xmlns:a16="http://schemas.microsoft.com/office/drawing/2014/main" id="{EFD7BF9F-FB7A-41E9-A5F7-FA1B5978A65F}"/>
              </a:ext>
            </a:extLst>
          </p:cNvPr>
          <p:cNvSpPr/>
          <p:nvPr/>
        </p:nvSpPr>
        <p:spPr>
          <a:xfrm>
            <a:off x="3540034" y="4624251"/>
            <a:ext cx="2619103" cy="280852"/>
          </a:xfrm>
          <a:prstGeom prst="rect">
            <a:avLst/>
          </a:prstGeom>
          <a:solidFill>
            <a:srgbClr val="DF2E28">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7B09D742-253D-470D-B550-2A5A72CA3CA9}"/>
              </a:ext>
            </a:extLst>
          </p:cNvPr>
          <p:cNvSpPr/>
          <p:nvPr/>
        </p:nvSpPr>
        <p:spPr>
          <a:xfrm>
            <a:off x="6468291" y="4604658"/>
            <a:ext cx="2786743" cy="326572"/>
          </a:xfrm>
          <a:prstGeom prst="rect">
            <a:avLst/>
          </a:prstGeom>
          <a:solidFill>
            <a:srgbClr val="DF2E28">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05C478E8-53CE-47F9-A5BA-E85F84BA8B0E}"/>
              </a:ext>
            </a:extLst>
          </p:cNvPr>
          <p:cNvSpPr txBox="1"/>
          <p:nvPr/>
        </p:nvSpPr>
        <p:spPr>
          <a:xfrm>
            <a:off x="2403565" y="5042262"/>
            <a:ext cx="2638697" cy="646331"/>
          </a:xfrm>
          <a:prstGeom prst="rect">
            <a:avLst/>
          </a:prstGeom>
          <a:noFill/>
        </p:spPr>
        <p:txBody>
          <a:bodyPr wrap="square" rtlCol="0">
            <a:spAutoFit/>
          </a:bodyPr>
          <a:lstStyle/>
          <a:p>
            <a:r>
              <a:rPr lang="en-US" dirty="0" err="1"/>
              <a:t>mc∆T</a:t>
            </a:r>
            <a:r>
              <a:rPr lang="en-US" dirty="0"/>
              <a:t> term for the iron as before</a:t>
            </a:r>
            <a:endParaRPr lang="en-AU" dirty="0"/>
          </a:p>
        </p:txBody>
      </p:sp>
      <p:sp>
        <p:nvSpPr>
          <p:cNvPr id="9" name="TextBox 8">
            <a:extLst>
              <a:ext uri="{FF2B5EF4-FFF2-40B4-BE49-F238E27FC236}">
                <a16:creationId xmlns:a16="http://schemas.microsoft.com/office/drawing/2014/main" id="{A3D26380-A4BA-4888-83E0-916B2A5873F7}"/>
              </a:ext>
            </a:extLst>
          </p:cNvPr>
          <p:cNvSpPr txBox="1"/>
          <p:nvPr/>
        </p:nvSpPr>
        <p:spPr>
          <a:xfrm>
            <a:off x="7935685" y="5061577"/>
            <a:ext cx="2638697" cy="646331"/>
          </a:xfrm>
          <a:prstGeom prst="rect">
            <a:avLst/>
          </a:prstGeom>
          <a:noFill/>
        </p:spPr>
        <p:txBody>
          <a:bodyPr wrap="square" rtlCol="0">
            <a:spAutoFit/>
          </a:bodyPr>
          <a:lstStyle/>
          <a:p>
            <a:r>
              <a:rPr lang="en-US" dirty="0"/>
              <a:t>Additional </a:t>
            </a:r>
            <a:r>
              <a:rPr lang="en-US" dirty="0" err="1"/>
              <a:t>mc∆T</a:t>
            </a:r>
            <a:r>
              <a:rPr lang="en-US" dirty="0"/>
              <a:t> term for the water</a:t>
            </a:r>
            <a:endParaRPr lang="en-AU" dirty="0"/>
          </a:p>
        </p:txBody>
      </p:sp>
    </p:spTree>
    <p:extLst>
      <p:ext uri="{BB962C8B-B14F-4D97-AF65-F5344CB8AC3E}">
        <p14:creationId xmlns:p14="http://schemas.microsoft.com/office/powerpoint/2010/main" val="13700701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 grpId="0" animBg="1"/>
      <p:bldP spid="7" grpId="0" animBg="1"/>
      <p:bldP spid="3"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6B4B-5F57-459B-8631-A19B7151CCE6}"/>
              </a:ext>
            </a:extLst>
          </p:cNvPr>
          <p:cNvSpPr>
            <a:spLocks noGrp="1"/>
          </p:cNvSpPr>
          <p:nvPr>
            <p:ph type="title"/>
          </p:nvPr>
        </p:nvSpPr>
        <p:spPr/>
        <p:txBody>
          <a:bodyPr/>
          <a:lstStyle/>
          <a:p>
            <a:r>
              <a:rPr lang="en-US" dirty="0"/>
              <a:t>Water: high c</a:t>
            </a:r>
            <a:endParaRPr lang="en-AU" dirty="0"/>
          </a:p>
        </p:txBody>
      </p:sp>
      <p:sp>
        <p:nvSpPr>
          <p:cNvPr id="3" name="Content Placeholder 2">
            <a:extLst>
              <a:ext uri="{FF2B5EF4-FFF2-40B4-BE49-F238E27FC236}">
                <a16:creationId xmlns:a16="http://schemas.microsoft.com/office/drawing/2014/main" id="{E096AD00-64D4-4D1A-802F-13F3FC66D03B}"/>
              </a:ext>
            </a:extLst>
          </p:cNvPr>
          <p:cNvSpPr>
            <a:spLocks noGrp="1"/>
          </p:cNvSpPr>
          <p:nvPr>
            <p:ph idx="1"/>
          </p:nvPr>
        </p:nvSpPr>
        <p:spPr>
          <a:xfrm>
            <a:off x="6365966" y="1803355"/>
            <a:ext cx="5140234" cy="4505325"/>
          </a:xfrm>
        </p:spPr>
        <p:txBody>
          <a:bodyPr>
            <a:normAutofit lnSpcReduction="10000"/>
          </a:bodyPr>
          <a:lstStyle/>
          <a:p>
            <a:r>
              <a:rPr lang="en-US" dirty="0"/>
              <a:t>Water has notably high specific heat capacity</a:t>
            </a:r>
          </a:p>
          <a:p>
            <a:r>
              <a:rPr lang="en-US" dirty="0"/>
              <a:t>Takes a long time to heat up also takes a long time to cool down</a:t>
            </a:r>
          </a:p>
          <a:p>
            <a:r>
              <a:rPr lang="en-US" dirty="0"/>
              <a:t>Has to absorb a lot of energy to heat up</a:t>
            </a:r>
            <a:r>
              <a:rPr lang="en-AU" dirty="0"/>
              <a:t> also has to release a lot of energy to cool down</a:t>
            </a:r>
          </a:p>
          <a:p>
            <a:r>
              <a:rPr lang="en-US" dirty="0"/>
              <a:t>T</a:t>
            </a:r>
            <a:r>
              <a:rPr lang="en-AU" dirty="0"/>
              <a:t>he British Isles are warmer than they should be at their latitude</a:t>
            </a:r>
          </a:p>
          <a:p>
            <a:r>
              <a:rPr lang="en-US" dirty="0"/>
              <a:t>C</a:t>
            </a:r>
            <a:r>
              <a:rPr lang="en-AU" dirty="0" err="1"/>
              <a:t>aused</a:t>
            </a:r>
            <a:r>
              <a:rPr lang="en-AU" dirty="0"/>
              <a:t> by warm currents flowing up from the equator known as the Gulf Stream</a:t>
            </a:r>
          </a:p>
          <a:p>
            <a:r>
              <a:rPr lang="en-US" dirty="0"/>
              <a:t>L</a:t>
            </a:r>
            <a:r>
              <a:rPr lang="en-AU" dirty="0" err="1"/>
              <a:t>arge</a:t>
            </a:r>
            <a:r>
              <a:rPr lang="en-AU" dirty="0"/>
              <a:t> amounts of energy transferred by the water</a:t>
            </a:r>
            <a:endParaRPr lang="en-US" dirty="0"/>
          </a:p>
        </p:txBody>
      </p:sp>
      <p:pic>
        <p:nvPicPr>
          <p:cNvPr id="17410" name="Picture 2" descr="Image result for gulf stream">
            <a:extLst>
              <a:ext uri="{FF2B5EF4-FFF2-40B4-BE49-F238E27FC236}">
                <a16:creationId xmlns:a16="http://schemas.microsoft.com/office/drawing/2014/main" id="{E849AD81-7A26-4ED7-B2EB-FD77185EA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88" y="1803355"/>
            <a:ext cx="59245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37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F6EA-6D45-45F1-B74A-666382EAF2A9}"/>
              </a:ext>
            </a:extLst>
          </p:cNvPr>
          <p:cNvSpPr>
            <a:spLocks noGrp="1"/>
          </p:cNvSpPr>
          <p:nvPr>
            <p:ph type="title"/>
          </p:nvPr>
        </p:nvSpPr>
        <p:spPr/>
        <p:txBody>
          <a:bodyPr/>
          <a:lstStyle/>
          <a:p>
            <a:r>
              <a:rPr lang="en-US" dirty="0"/>
              <a:t>Water cooling systems</a:t>
            </a:r>
            <a:endParaRPr lang="en-AU" dirty="0"/>
          </a:p>
        </p:txBody>
      </p:sp>
      <p:sp>
        <p:nvSpPr>
          <p:cNvPr id="3" name="Content Placeholder 2">
            <a:extLst>
              <a:ext uri="{FF2B5EF4-FFF2-40B4-BE49-F238E27FC236}">
                <a16:creationId xmlns:a16="http://schemas.microsoft.com/office/drawing/2014/main" id="{1E8B99BC-D486-4BC4-A626-CE50B7667DD7}"/>
              </a:ext>
            </a:extLst>
          </p:cNvPr>
          <p:cNvSpPr>
            <a:spLocks noGrp="1"/>
          </p:cNvSpPr>
          <p:nvPr>
            <p:ph idx="1"/>
          </p:nvPr>
        </p:nvSpPr>
        <p:spPr>
          <a:xfrm>
            <a:off x="685800" y="2194560"/>
            <a:ext cx="5732417" cy="4024125"/>
          </a:xfrm>
        </p:spPr>
        <p:txBody>
          <a:bodyPr>
            <a:normAutofit lnSpcReduction="10000"/>
          </a:bodyPr>
          <a:lstStyle/>
          <a:p>
            <a:r>
              <a:rPr lang="en-US" dirty="0"/>
              <a:t>In many machines water is used as the coolant (with some additives)</a:t>
            </a:r>
          </a:p>
          <a:p>
            <a:r>
              <a:rPr lang="en-US" dirty="0"/>
              <a:t>Pumped over hot elements to absorb energy from them then through a component designed to cool the water (e.g. car radiator)</a:t>
            </a:r>
          </a:p>
          <a:p>
            <a:r>
              <a:rPr lang="en-US" dirty="0"/>
              <a:t>High c so water would have to absorb an enormous amount of energy to boil in the pipes</a:t>
            </a:r>
          </a:p>
          <a:p>
            <a:r>
              <a:rPr lang="en-US" dirty="0"/>
              <a:t>Can store and transfer large amounts of energy without undergoing phase change</a:t>
            </a:r>
            <a:endParaRPr lang="en-AU" dirty="0"/>
          </a:p>
        </p:txBody>
      </p:sp>
      <p:pic>
        <p:nvPicPr>
          <p:cNvPr id="18434" name="Picture 2" descr="Image result for car radiator and coolant system">
            <a:extLst>
              <a:ext uri="{FF2B5EF4-FFF2-40B4-BE49-F238E27FC236}">
                <a16:creationId xmlns:a16="http://schemas.microsoft.com/office/drawing/2014/main" id="{6C69283B-31CE-40AB-9A3D-E97299646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883" y="2194560"/>
            <a:ext cx="5231673" cy="348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D220-2408-41C0-8847-9FCA6DCDAFD9}"/>
              </a:ext>
            </a:extLst>
          </p:cNvPr>
          <p:cNvSpPr>
            <a:spLocks noGrp="1"/>
          </p:cNvSpPr>
          <p:nvPr>
            <p:ph type="title"/>
          </p:nvPr>
        </p:nvSpPr>
        <p:spPr/>
        <p:txBody>
          <a:bodyPr/>
          <a:lstStyle/>
          <a:p>
            <a:r>
              <a:rPr lang="en-US" dirty="0"/>
              <a:t>Fundamental concepts</a:t>
            </a:r>
            <a:endParaRPr lang="en-AU" dirty="0"/>
          </a:p>
        </p:txBody>
      </p:sp>
      <p:sp>
        <p:nvSpPr>
          <p:cNvPr id="3" name="Content Placeholder 2">
            <a:extLst>
              <a:ext uri="{FF2B5EF4-FFF2-40B4-BE49-F238E27FC236}">
                <a16:creationId xmlns:a16="http://schemas.microsoft.com/office/drawing/2014/main" id="{2F115134-B339-4D74-8F59-1DF9DAE0F03D}"/>
              </a:ext>
            </a:extLst>
          </p:cNvPr>
          <p:cNvSpPr>
            <a:spLocks noGrp="1"/>
          </p:cNvSpPr>
          <p:nvPr>
            <p:ph idx="1"/>
          </p:nvPr>
        </p:nvSpPr>
        <p:spPr/>
        <p:txBody>
          <a:bodyPr>
            <a:normAutofit fontScale="92500" lnSpcReduction="10000"/>
          </a:bodyPr>
          <a:lstStyle/>
          <a:p>
            <a:r>
              <a:rPr lang="en-US" dirty="0"/>
              <a:t>Temperature: a measure of the average particle kinetic energy of a substance</a:t>
            </a:r>
          </a:p>
          <a:p>
            <a:r>
              <a:rPr lang="en-US" dirty="0"/>
              <a:t>Particle kinetic energy: the kinetic energy associated with the small scale random vibration/movement of particles</a:t>
            </a:r>
          </a:p>
          <a:p>
            <a:r>
              <a:rPr lang="en-AU" dirty="0"/>
              <a:t>Internal energy: the sum of particle kinetic energy and potential energy held by a substance</a:t>
            </a:r>
          </a:p>
          <a:p>
            <a:r>
              <a:rPr lang="en-US" dirty="0"/>
              <a:t>Heat: the flow of internal energy from one object to another to achieve thermal equilibrium (from a higher temperature object to a lower temperature object)</a:t>
            </a:r>
          </a:p>
          <a:p>
            <a:r>
              <a:rPr lang="en-US" dirty="0"/>
              <a:t>Thermal Equilibrium: two objects are in thermal equilibrium if they are at the same temperature i.e. if there is no net flow of </a:t>
            </a:r>
            <a:r>
              <a:rPr lang="en-US"/>
              <a:t>energy between them</a:t>
            </a:r>
            <a:endParaRPr lang="en-US" dirty="0"/>
          </a:p>
          <a:p>
            <a:endParaRPr lang="en-US" dirty="0"/>
          </a:p>
          <a:p>
            <a:r>
              <a:rPr lang="en-US" dirty="0"/>
              <a:t>Our bodies are not sensitive to temperature as such, they detect the flow of energy in to or out of them</a:t>
            </a:r>
          </a:p>
        </p:txBody>
      </p:sp>
    </p:spTree>
    <p:extLst>
      <p:ext uri="{BB962C8B-B14F-4D97-AF65-F5344CB8AC3E}">
        <p14:creationId xmlns:p14="http://schemas.microsoft.com/office/powerpoint/2010/main" val="264086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66B-BD2E-4FD5-B369-33D5BDEB834E}"/>
              </a:ext>
            </a:extLst>
          </p:cNvPr>
          <p:cNvSpPr>
            <a:spLocks noGrp="1"/>
          </p:cNvSpPr>
          <p:nvPr>
            <p:ph type="title"/>
          </p:nvPr>
        </p:nvSpPr>
        <p:spPr/>
        <p:txBody>
          <a:bodyPr/>
          <a:lstStyle/>
          <a:p>
            <a:r>
              <a:rPr lang="en-US" dirty="0"/>
              <a:t>Burns from hot food</a:t>
            </a:r>
            <a:endParaRPr lang="en-AU" dirty="0"/>
          </a:p>
        </p:txBody>
      </p:sp>
      <p:pic>
        <p:nvPicPr>
          <p:cNvPr id="4" name="Hamish &amp; Andy - Check Ya Temps Song (online-video-cutter.com)">
            <a:hlinkClick r:id="" action="ppaction://media"/>
            <a:extLst>
              <a:ext uri="{FF2B5EF4-FFF2-40B4-BE49-F238E27FC236}">
                <a16:creationId xmlns:a16="http://schemas.microsoft.com/office/drawing/2014/main" id="{0CDA6BAF-90D0-49E0-A200-0239A42B9A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0706" y="1952263"/>
            <a:ext cx="7154862" cy="4024313"/>
          </a:xfrm>
        </p:spPr>
      </p:pic>
      <p:sp>
        <p:nvSpPr>
          <p:cNvPr id="5" name="TextBox 4">
            <a:extLst>
              <a:ext uri="{FF2B5EF4-FFF2-40B4-BE49-F238E27FC236}">
                <a16:creationId xmlns:a16="http://schemas.microsoft.com/office/drawing/2014/main" id="{C1415841-0AEF-4D39-A7C5-D59407064A21}"/>
              </a:ext>
            </a:extLst>
          </p:cNvPr>
          <p:cNvSpPr txBox="1"/>
          <p:nvPr/>
        </p:nvSpPr>
        <p:spPr>
          <a:xfrm>
            <a:off x="7582989" y="1952263"/>
            <a:ext cx="4362994" cy="4524315"/>
          </a:xfrm>
          <a:prstGeom prst="rect">
            <a:avLst/>
          </a:prstGeom>
          <a:noFill/>
        </p:spPr>
        <p:txBody>
          <a:bodyPr wrap="square" rtlCol="0">
            <a:spAutoFit/>
          </a:bodyPr>
          <a:lstStyle/>
          <a:p>
            <a:pPr marL="285750" indent="-285750">
              <a:buFont typeface="Arial" panose="020B0604020202020204" pitchFamily="34" charset="0"/>
              <a:buChar char="•"/>
            </a:pPr>
            <a:r>
              <a:rPr lang="en-US" dirty="0"/>
              <a:t>Hamish and Andy felt the need to make this song about dangerous food</a:t>
            </a:r>
          </a:p>
          <a:p>
            <a:pPr marL="285750" indent="-285750">
              <a:buFont typeface="Arial" panose="020B0604020202020204" pitchFamily="34" charset="0"/>
              <a:buChar char="•"/>
            </a:pPr>
            <a:r>
              <a:rPr lang="en-US" dirty="0"/>
              <a:t>Why is the filling of a pie so much more dangerous than the crust?</a:t>
            </a:r>
          </a:p>
          <a:p>
            <a:pPr marL="285750" indent="-285750">
              <a:buFont typeface="Arial" panose="020B0604020202020204" pitchFamily="34" charset="0"/>
              <a:buChar char="•"/>
            </a:pPr>
            <a:r>
              <a:rPr lang="en-US" dirty="0"/>
              <a:t>Filling has high water content, which has a high specific heat capacity so it stores a lot of energy and releases a lot as it cools</a:t>
            </a:r>
          </a:p>
          <a:p>
            <a:pPr marL="285750" indent="-285750">
              <a:buFont typeface="Arial" panose="020B0604020202020204" pitchFamily="34" charset="0"/>
              <a:buChar char="•"/>
            </a:pPr>
            <a:r>
              <a:rPr lang="en-US" dirty="0"/>
              <a:t>Crust has little water and a lot of air so it cools down quickly, not having stored a lot of energy</a:t>
            </a:r>
          </a:p>
          <a:p>
            <a:pPr marL="285750" indent="-285750">
              <a:buFont typeface="Arial" panose="020B0604020202020204" pitchFamily="34" charset="0"/>
              <a:buChar char="•"/>
            </a:pPr>
            <a:r>
              <a:rPr lang="en-US" dirty="0"/>
              <a:t>Additionally, pastry insulates the filling preventing heat loss to surroundings</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143900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0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9579-0136-4DE9-8546-1D3DBE917EC4}"/>
              </a:ext>
            </a:extLst>
          </p:cNvPr>
          <p:cNvSpPr>
            <a:spLocks noGrp="1"/>
          </p:cNvSpPr>
          <p:nvPr>
            <p:ph type="title"/>
          </p:nvPr>
        </p:nvSpPr>
        <p:spPr/>
        <p:txBody>
          <a:bodyPr/>
          <a:lstStyle/>
          <a:p>
            <a:r>
              <a:rPr lang="en-US" dirty="0"/>
              <a:t>Onshore/offshore winds</a:t>
            </a:r>
            <a:endParaRPr lang="en-AU" dirty="0"/>
          </a:p>
        </p:txBody>
      </p:sp>
      <p:sp>
        <p:nvSpPr>
          <p:cNvPr id="3" name="Content Placeholder 2">
            <a:extLst>
              <a:ext uri="{FF2B5EF4-FFF2-40B4-BE49-F238E27FC236}">
                <a16:creationId xmlns:a16="http://schemas.microsoft.com/office/drawing/2014/main" id="{FE0F62FD-24B0-4E98-A94F-E18E544296E4}"/>
              </a:ext>
            </a:extLst>
          </p:cNvPr>
          <p:cNvSpPr>
            <a:spLocks noGrp="1"/>
          </p:cNvSpPr>
          <p:nvPr>
            <p:ph idx="1"/>
          </p:nvPr>
        </p:nvSpPr>
        <p:spPr>
          <a:xfrm>
            <a:off x="4872446" y="2194560"/>
            <a:ext cx="6633754" cy="4024125"/>
          </a:xfrm>
        </p:spPr>
        <p:txBody>
          <a:bodyPr>
            <a:normAutofit lnSpcReduction="10000"/>
          </a:bodyPr>
          <a:lstStyle/>
          <a:p>
            <a:r>
              <a:rPr lang="en-US" dirty="0"/>
              <a:t>During the day, land heats faster than the sea, heats air above it, creating convection currents</a:t>
            </a:r>
          </a:p>
          <a:p>
            <a:r>
              <a:rPr lang="en-US" dirty="0"/>
              <a:t>Caused by lower specific heat capacity of the land, assuming land and sea receive same energy input, land will increase in temperature more</a:t>
            </a:r>
          </a:p>
          <a:p>
            <a:r>
              <a:rPr lang="en-US" dirty="0"/>
              <a:t>At night land cools faster than sea, warmer sea keeps air above warmer creating convection currents</a:t>
            </a:r>
          </a:p>
          <a:p>
            <a:r>
              <a:rPr lang="en-US" dirty="0"/>
              <a:t>Caused by higher specific heat capacity of water, sea stores more energy to release and cools more slowly</a:t>
            </a:r>
            <a:endParaRPr lang="en-AU" dirty="0"/>
          </a:p>
        </p:txBody>
      </p:sp>
      <p:pic>
        <p:nvPicPr>
          <p:cNvPr id="19458" name="Picture 2" descr="Image result for onshore offshore breezes">
            <a:extLst>
              <a:ext uri="{FF2B5EF4-FFF2-40B4-BE49-F238E27FC236}">
                <a16:creationId xmlns:a16="http://schemas.microsoft.com/office/drawing/2014/main" id="{6386D099-3754-4BC6-B243-B6B6F942E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74765" y="1964405"/>
            <a:ext cx="4182291" cy="4484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DCE1-FB8B-4237-B52C-E622A2BE56D0}"/>
              </a:ext>
            </a:extLst>
          </p:cNvPr>
          <p:cNvSpPr>
            <a:spLocks noGrp="1"/>
          </p:cNvSpPr>
          <p:nvPr>
            <p:ph type="title"/>
          </p:nvPr>
        </p:nvSpPr>
        <p:spPr/>
        <p:txBody>
          <a:bodyPr/>
          <a:lstStyle/>
          <a:p>
            <a:r>
              <a:rPr lang="en-US" dirty="0"/>
              <a:t>Method of mixtures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9B8FAB-A39C-4D41-9424-2D6F712648EE}"/>
                  </a:ext>
                </a:extLst>
              </p:cNvPr>
              <p:cNvSpPr>
                <a:spLocks noGrp="1"/>
              </p:cNvSpPr>
              <p:nvPr>
                <p:ph idx="1"/>
              </p:nvPr>
            </p:nvSpPr>
            <p:spPr/>
            <p:txBody>
              <a:bodyPr/>
              <a:lstStyle/>
              <a:p>
                <a:r>
                  <a:rPr lang="en-US" dirty="0"/>
                  <a:t>Can be used to determine specific heat capacity of unknown substances</a:t>
                </a:r>
              </a:p>
              <a:p>
                <a:r>
                  <a:rPr lang="en-US" dirty="0"/>
                  <a:t>Combine 2 objects, ensure all heat lost by one object is gained by the other:</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𝑙𝑜𝑠𝑡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𝑔𝑎𝑖𝑛𝑒𝑑</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2</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oMath>
                  </m:oMathPara>
                </a14:m>
                <a:endParaRPr lang="en-US" dirty="0"/>
              </a:p>
              <a:p>
                <a:pPr marL="0" indent="0">
                  <a:buNone/>
                </a:pPr>
                <a:endParaRPr lang="en-US" dirty="0"/>
              </a:p>
              <a:p>
                <a:r>
                  <a:rPr lang="en-US" dirty="0"/>
                  <a:t>Initial and final temperatures are different orders just to ensure that ∆</a:t>
                </a:r>
                <a:r>
                  <a:rPr lang="en-AU" dirty="0"/>
                  <a:t>T is positive</a:t>
                </a:r>
              </a:p>
              <a:p>
                <a:r>
                  <a:rPr lang="en-US" dirty="0"/>
                  <a:t>A</a:t>
                </a:r>
                <a:r>
                  <a:rPr lang="en-AU" dirty="0" err="1"/>
                  <a:t>ssumes</a:t>
                </a:r>
                <a:r>
                  <a:rPr lang="en-AU" dirty="0"/>
                  <a:t> that there is no loss of heat to the surroundings</a:t>
                </a:r>
              </a:p>
              <a:p>
                <a:endParaRPr lang="en-AU" dirty="0"/>
              </a:p>
            </p:txBody>
          </p:sp>
        </mc:Choice>
        <mc:Fallback xmlns="">
          <p:sp>
            <p:nvSpPr>
              <p:cNvPr id="3" name="Content Placeholder 2">
                <a:extLst>
                  <a:ext uri="{FF2B5EF4-FFF2-40B4-BE49-F238E27FC236}">
                    <a16:creationId xmlns:a16="http://schemas.microsoft.com/office/drawing/2014/main" id="{449B8FAB-A39C-4D41-9424-2D6F712648EE}"/>
                  </a:ext>
                </a:extLst>
              </p:cNvPr>
              <p:cNvSpPr>
                <a:spLocks noGrp="1" noRot="1" noChangeAspect="1" noMove="1" noResize="1" noEditPoints="1" noAdjustHandles="1" noChangeArrowheads="1" noChangeShapeType="1" noTextEdit="1"/>
              </p:cNvSpPr>
              <p:nvPr>
                <p:ph idx="1"/>
              </p:nvPr>
            </p:nvSpPr>
            <p:spPr>
              <a:blipFill>
                <a:blip r:embed="rId2"/>
                <a:stretch>
                  <a:fillRect l="-676" t="-1970" r="-56"/>
                </a:stretch>
              </a:blipFill>
            </p:spPr>
            <p:txBody>
              <a:bodyPr/>
              <a:lstStyle/>
              <a:p>
                <a:r>
                  <a:rPr lang="en-AU">
                    <a:noFill/>
                  </a:rPr>
                  <a:t> </a:t>
                </a:r>
              </a:p>
            </p:txBody>
          </p:sp>
        </mc:Fallback>
      </mc:AlternateContent>
    </p:spTree>
    <p:extLst>
      <p:ext uri="{BB962C8B-B14F-4D97-AF65-F5344CB8AC3E}">
        <p14:creationId xmlns:p14="http://schemas.microsoft.com/office/powerpoint/2010/main" val="965074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49C86777-468B-4B4B-BD55-3A1A7BA99722}"/>
              </a:ext>
            </a:extLst>
          </p:cNvPr>
          <p:cNvSpPr>
            <a:spLocks noGrp="1" noChangeArrowheads="1"/>
          </p:cNvSpPr>
          <p:nvPr>
            <p:ph type="title"/>
          </p:nvPr>
        </p:nvSpPr>
        <p:spPr/>
        <p:txBody>
          <a:bodyPr/>
          <a:lstStyle/>
          <a:p>
            <a:r>
              <a:rPr lang="en-US" altLang="en-US"/>
              <a:t>Example</a:t>
            </a:r>
          </a:p>
        </p:txBody>
      </p:sp>
      <mc:AlternateContent xmlns:mc="http://schemas.openxmlformats.org/markup-compatibility/2006" xmlns:a14="http://schemas.microsoft.com/office/drawing/2010/main">
        <mc:Choice Requires="a14">
          <p:sp>
            <p:nvSpPr>
              <p:cNvPr id="32773" name="Rectangle 3">
                <a:extLst>
                  <a:ext uri="{FF2B5EF4-FFF2-40B4-BE49-F238E27FC236}">
                    <a16:creationId xmlns:a16="http://schemas.microsoft.com/office/drawing/2014/main" id="{41DF8D4E-DF24-46AE-9BEE-7C099D3295CE}"/>
                  </a:ext>
                </a:extLst>
              </p:cNvPr>
              <p:cNvSpPr>
                <a:spLocks noGrp="1" noChangeArrowheads="1"/>
              </p:cNvSpPr>
              <p:nvPr>
                <p:ph type="body" idx="1"/>
              </p:nvPr>
            </p:nvSpPr>
            <p:spPr/>
            <p:txBody>
              <a:bodyPr/>
              <a:lstStyle/>
              <a:p>
                <a:pPr marL="0" indent="0">
                  <a:buNone/>
                </a:pPr>
                <a:r>
                  <a:rPr lang="en-US" altLang="en-US" dirty="0"/>
                  <a:t>50g of iron is heated to a certain temperature. It is then plunged into 1.0 </a:t>
                </a:r>
                <a:r>
                  <a:rPr lang="en-US" altLang="en-US" i="1" dirty="0"/>
                  <a:t>l</a:t>
                </a:r>
                <a:r>
                  <a:rPr lang="en-US" altLang="en-US" dirty="0"/>
                  <a:t> of water at 15</a:t>
                </a:r>
                <a:r>
                  <a:rPr lang="en-US" altLang="en-US" baseline="30000" dirty="0"/>
                  <a:t>0</a:t>
                </a:r>
                <a:r>
                  <a:rPr lang="en-US" altLang="en-US" dirty="0"/>
                  <a:t>C. When thermal equilibrium is reached the temperature is 17</a:t>
                </a:r>
                <a:r>
                  <a:rPr lang="en-US" altLang="en-US" baseline="30000" dirty="0"/>
                  <a:t>0</a:t>
                </a:r>
                <a:r>
                  <a:rPr lang="en-US" altLang="en-US" dirty="0"/>
                  <a:t>C. Determine the initial temperature of the iron whose c = 440Jkg</a:t>
                </a:r>
                <a:r>
                  <a:rPr lang="en-US" altLang="en-US" baseline="30000" dirty="0"/>
                  <a:t>-1</a:t>
                </a:r>
                <a:r>
                  <a:rPr lang="en-US" altLang="en-US" dirty="0"/>
                  <a:t>K</a:t>
                </a:r>
                <a:r>
                  <a:rPr lang="en-US" altLang="en-US" baseline="30000" dirty="0"/>
                  <a:t>-1</a:t>
                </a:r>
              </a:p>
              <a:p>
                <a:pPr marL="0" indent="0">
                  <a:buNone/>
                </a:pPr>
                <a:endParaRPr lang="en-US" altLang="en-US" baseline="300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𝑙𝑜𝑠𝑡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𝑔𝑎𝑖𝑛𝑒𝑑</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2</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0.05</m:t>
                      </m:r>
                      <m:r>
                        <a:rPr lang="en-US" b="0" i="1" smtClean="0">
                          <a:latin typeface="Cambria Math" panose="02040503050406030204" pitchFamily="18" charset="0"/>
                          <a:ea typeface="Cambria Math" panose="02040503050406030204" pitchFamily="18" charset="0"/>
                        </a:rPr>
                        <m:t>×440</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4180</m:t>
                      </m:r>
                      <m:r>
                        <a:rPr lang="en-US" i="1">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15</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=397</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altLang="en-US" dirty="0"/>
              </a:p>
              <a:p>
                <a:pPr marL="0" indent="0">
                  <a:buNone/>
                </a:pPr>
                <a:endParaRPr lang="en-US" altLang="en-US" dirty="0"/>
              </a:p>
            </p:txBody>
          </p:sp>
        </mc:Choice>
        <mc:Fallback xmlns="">
          <p:sp>
            <p:nvSpPr>
              <p:cNvPr id="32773" name="Rectangle 3">
                <a:extLst>
                  <a:ext uri="{FF2B5EF4-FFF2-40B4-BE49-F238E27FC236}">
                    <a16:creationId xmlns:a16="http://schemas.microsoft.com/office/drawing/2014/main" id="{41DF8D4E-DF24-46AE-9BEE-7C099D3295CE}"/>
                  </a:ext>
                </a:extLst>
              </p:cNvPr>
              <p:cNvSpPr>
                <a:spLocks noGrp="1" noRot="1" noChangeAspect="1" noMove="1" noResize="1" noEditPoints="1" noAdjustHandles="1" noChangeArrowheads="1" noChangeShapeType="1" noTextEdit="1"/>
              </p:cNvSpPr>
              <p:nvPr>
                <p:ph type="body" idx="1"/>
              </p:nvPr>
            </p:nvSpPr>
            <p:spPr>
              <a:blipFill>
                <a:blip r:embed="rId2"/>
                <a:stretch>
                  <a:fillRect l="-732" t="-1970"/>
                </a:stretch>
              </a:blipFill>
            </p:spPr>
            <p:txBody>
              <a:bodyPr/>
              <a:lstStyle/>
              <a:p>
                <a:r>
                  <a:rPr lang="en-AU">
                    <a:noFill/>
                  </a:rPr>
                  <a:t> </a:t>
                </a:r>
              </a:p>
            </p:txBody>
          </p:sp>
        </mc:Fallback>
      </mc:AlternateContent>
    </p:spTree>
    <p:extLst>
      <p:ext uri="{BB962C8B-B14F-4D97-AF65-F5344CB8AC3E}">
        <p14:creationId xmlns:p14="http://schemas.microsoft.com/office/powerpoint/2010/main" val="309011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49C86777-468B-4B4B-BD55-3A1A7BA99722}"/>
              </a:ext>
            </a:extLst>
          </p:cNvPr>
          <p:cNvSpPr>
            <a:spLocks noGrp="1" noChangeArrowheads="1"/>
          </p:cNvSpPr>
          <p:nvPr>
            <p:ph type="title"/>
          </p:nvPr>
        </p:nvSpPr>
        <p:spPr/>
        <p:txBody>
          <a:bodyPr/>
          <a:lstStyle/>
          <a:p>
            <a:r>
              <a:rPr lang="en-US" altLang="en-US" dirty="0"/>
              <a:t>Example 2</a:t>
            </a:r>
          </a:p>
        </p:txBody>
      </p:sp>
      <mc:AlternateContent xmlns:mc="http://schemas.openxmlformats.org/markup-compatibility/2006" xmlns:a14="http://schemas.microsoft.com/office/drawing/2010/main">
        <mc:Choice Requires="a14">
          <p:sp>
            <p:nvSpPr>
              <p:cNvPr id="32773" name="Rectangle 3">
                <a:extLst>
                  <a:ext uri="{FF2B5EF4-FFF2-40B4-BE49-F238E27FC236}">
                    <a16:creationId xmlns:a16="http://schemas.microsoft.com/office/drawing/2014/main" id="{41DF8D4E-DF24-46AE-9BEE-7C099D3295CE}"/>
                  </a:ext>
                </a:extLst>
              </p:cNvPr>
              <p:cNvSpPr>
                <a:spLocks noGrp="1" noChangeArrowheads="1"/>
              </p:cNvSpPr>
              <p:nvPr>
                <p:ph type="body" idx="1"/>
              </p:nvPr>
            </p:nvSpPr>
            <p:spPr>
              <a:xfrm>
                <a:off x="685800" y="2194560"/>
                <a:ext cx="10820400" cy="4024125"/>
              </a:xfrm>
            </p:spPr>
            <p:txBody>
              <a:bodyPr/>
              <a:lstStyle/>
              <a:p>
                <a:pPr marL="0" indent="0">
                  <a:buNone/>
                </a:pPr>
                <a:r>
                  <a:rPr lang="en-US" altLang="en-US" dirty="0"/>
                  <a:t>200g of water at 10</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US" altLang="en-US" dirty="0"/>
                  <a:t> is added to 400g of water at 50</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US" altLang="en-US" dirty="0"/>
                  <a:t> in a 200g metal container (c = 400 J kg</a:t>
                </a:r>
                <a:r>
                  <a:rPr lang="en-US" altLang="en-US" baseline="30000" dirty="0"/>
                  <a:t>-1</a:t>
                </a:r>
                <a:r>
                  <a:rPr lang="en-US" altLang="en-US" dirty="0"/>
                  <a:t> K</a:t>
                </a:r>
                <a:r>
                  <a:rPr lang="en-US" altLang="en-US" baseline="30000" dirty="0"/>
                  <a:t>-1</a:t>
                </a:r>
                <a:r>
                  <a:rPr lang="en-US" altLang="en-US" dirty="0"/>
                  <a:t>). What will the temperature of the water be after mixing?</a:t>
                </a:r>
              </a:p>
              <a:p>
                <a:pPr marL="0" indent="0">
                  <a:buNone/>
                </a:pPr>
                <a:endParaRPr lang="en-US" altLang="en-US" baseline="300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𝑙𝑜𝑠𝑡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𝑔𝑎𝑖𝑛𝑒𝑑</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𝑚𝑒𝑡𝑎𝑙</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𝑚𝑒𝑡𝑎𝑙</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𝑚𝑒𝑡𝑎𝑙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2</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×4180</m:t>
                      </m:r>
                      <m:r>
                        <a:rPr lang="en-US"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50</m:t>
                          </m:r>
                          <m:r>
                            <a:rPr lang="en-US" i="1">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𝑓</m:t>
                              </m:r>
                            </m:sub>
                          </m:sSub>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00</m:t>
                      </m:r>
                      <m:r>
                        <a:rPr lang="en-US" i="1">
                          <a:latin typeface="Cambria Math" panose="02040503050406030204" pitchFamily="18" charset="0"/>
                        </a:rPr>
                        <m:t> (50−</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𝑓</m:t>
                          </m:r>
                        </m:sub>
                      </m:sSub>
                      <m:r>
                        <a:rPr lang="en-US" i="1">
                          <a:latin typeface="Cambria Math" panose="02040503050406030204" pitchFamily="18" charset="0"/>
                        </a:rPr>
                        <m:t>)=</m:t>
                      </m:r>
                      <m:r>
                        <a:rPr lang="en-US" b="0" i="1" smtClean="0">
                          <a:latin typeface="Cambria Math" panose="02040503050406030204" pitchFamily="18" charset="0"/>
                        </a:rPr>
                        <m:t>0.2</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4180</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i="1">
                          <a:latin typeface="Cambria Math" panose="02040503050406030204" pitchFamily="18" charset="0"/>
                        </a:rPr>
                        <m:t>−</m:t>
                      </m:r>
                      <m:r>
                        <a:rPr lang="en-US" b="0" i="1" smtClean="0">
                          <a:latin typeface="Cambria Math" panose="02040503050406030204" pitchFamily="18" charset="0"/>
                        </a:rPr>
                        <m:t>10</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83600−1672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+4000−80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=836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−8360</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87600−1752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rPr>
                        <m:t>836</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m:t>
                          </m:r>
                        </m:sub>
                      </m:sSub>
                      <m:r>
                        <a:rPr lang="en-US" i="1">
                          <a:latin typeface="Cambria Math" panose="02040503050406030204" pitchFamily="18" charset="0"/>
                        </a:rPr>
                        <m:t>−8360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95960=2588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=37.1</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altLang="en-US" dirty="0"/>
              </a:p>
              <a:p>
                <a:pPr marL="0" indent="0">
                  <a:buNone/>
                </a:pPr>
                <a:endParaRPr lang="en-US" altLang="en-US" dirty="0"/>
              </a:p>
            </p:txBody>
          </p:sp>
        </mc:Choice>
        <mc:Fallback xmlns="">
          <p:sp>
            <p:nvSpPr>
              <p:cNvPr id="32773" name="Rectangle 3">
                <a:extLst>
                  <a:ext uri="{FF2B5EF4-FFF2-40B4-BE49-F238E27FC236}">
                    <a16:creationId xmlns:a16="http://schemas.microsoft.com/office/drawing/2014/main" id="{41DF8D4E-DF24-46AE-9BEE-7C099D3295CE}"/>
                  </a:ext>
                </a:extLst>
              </p:cNvPr>
              <p:cNvSpPr>
                <a:spLocks noGrp="1" noRot="1" noChangeAspect="1" noMove="1" noResize="1" noEditPoints="1" noAdjustHandles="1" noChangeArrowheads="1" noChangeShapeType="1" noTextEdit="1"/>
              </p:cNvSpPr>
              <p:nvPr>
                <p:ph type="body" idx="1"/>
              </p:nvPr>
            </p:nvSpPr>
            <p:spPr>
              <a:xfrm>
                <a:off x="685800" y="2194560"/>
                <a:ext cx="10820400" cy="4024125"/>
              </a:xfrm>
              <a:blipFill>
                <a:blip r:embed="rId3"/>
                <a:stretch>
                  <a:fillRect l="-732" t="-1970"/>
                </a:stretch>
              </a:blipFill>
            </p:spPr>
            <p:txBody>
              <a:bodyPr/>
              <a:lstStyle/>
              <a:p>
                <a:r>
                  <a:rPr lang="en-AU">
                    <a:noFill/>
                  </a:rPr>
                  <a:t> </a:t>
                </a:r>
              </a:p>
            </p:txBody>
          </p:sp>
        </mc:Fallback>
      </mc:AlternateContent>
    </p:spTree>
    <p:extLst>
      <p:ext uri="{BB962C8B-B14F-4D97-AF65-F5344CB8AC3E}">
        <p14:creationId xmlns:p14="http://schemas.microsoft.com/office/powerpoint/2010/main" val="2425365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77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77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7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49C86777-468B-4B4B-BD55-3A1A7BA99722}"/>
              </a:ext>
            </a:extLst>
          </p:cNvPr>
          <p:cNvSpPr>
            <a:spLocks noGrp="1" noChangeArrowheads="1"/>
          </p:cNvSpPr>
          <p:nvPr>
            <p:ph type="title"/>
          </p:nvPr>
        </p:nvSpPr>
        <p:spPr/>
        <p:txBody>
          <a:bodyPr/>
          <a:lstStyle/>
          <a:p>
            <a:r>
              <a:rPr lang="en-US" altLang="en-US" dirty="0"/>
              <a:t>Example 3</a:t>
            </a:r>
          </a:p>
        </p:txBody>
      </p:sp>
      <mc:AlternateContent xmlns:mc="http://schemas.openxmlformats.org/markup-compatibility/2006" xmlns:a14="http://schemas.microsoft.com/office/drawing/2010/main">
        <mc:Choice Requires="a14">
          <p:sp>
            <p:nvSpPr>
              <p:cNvPr id="32773" name="Rectangle 3">
                <a:extLst>
                  <a:ext uri="{FF2B5EF4-FFF2-40B4-BE49-F238E27FC236}">
                    <a16:creationId xmlns:a16="http://schemas.microsoft.com/office/drawing/2014/main" id="{41DF8D4E-DF24-46AE-9BEE-7C099D3295CE}"/>
                  </a:ext>
                </a:extLst>
              </p:cNvPr>
              <p:cNvSpPr>
                <a:spLocks noGrp="1" noChangeArrowheads="1"/>
              </p:cNvSpPr>
              <p:nvPr>
                <p:ph type="body" idx="1"/>
              </p:nvPr>
            </p:nvSpPr>
            <p:spPr>
              <a:xfrm>
                <a:off x="685800" y="2194560"/>
                <a:ext cx="10820400" cy="4024125"/>
              </a:xfrm>
            </p:spPr>
            <p:txBody>
              <a:bodyPr/>
              <a:lstStyle/>
              <a:p>
                <a:pPr marL="0" indent="0">
                  <a:buNone/>
                </a:pPr>
                <a:r>
                  <a:rPr lang="en-US" altLang="en-US" dirty="0"/>
                  <a:t>A calorimeter containing 250mL of water at 25</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en-US" dirty="0"/>
                  <a:t> has a 30g lining of </a:t>
                </a:r>
                <a:r>
                  <a:rPr lang="en-US" altLang="en-US" dirty="0" err="1"/>
                  <a:t>aluminium</a:t>
                </a:r>
                <a:r>
                  <a:rPr lang="en-US" altLang="en-US" dirty="0"/>
                  <a:t> (c = 900 J kg</a:t>
                </a:r>
                <a:r>
                  <a:rPr lang="en-US" altLang="en-US" baseline="30000" dirty="0"/>
                  <a:t>-1</a:t>
                </a:r>
                <a:r>
                  <a:rPr lang="en-US" altLang="en-US" dirty="0"/>
                  <a:t> K</a:t>
                </a:r>
                <a:r>
                  <a:rPr lang="en-US" altLang="en-US" baseline="30000" dirty="0"/>
                  <a:t>-1</a:t>
                </a:r>
                <a:r>
                  <a:rPr lang="en-US" altLang="en-US" dirty="0"/>
                  <a:t>). 150g of copper (c = 390 J kg</a:t>
                </a:r>
                <a:r>
                  <a:rPr lang="en-US" altLang="en-US" baseline="30000" dirty="0"/>
                  <a:t>-1</a:t>
                </a:r>
                <a:r>
                  <a:rPr lang="en-US" altLang="en-US" dirty="0"/>
                  <a:t> K</a:t>
                </a:r>
                <a:r>
                  <a:rPr lang="en-US" altLang="en-US" baseline="30000" dirty="0"/>
                  <a:t>-1</a:t>
                </a:r>
                <a:r>
                  <a:rPr lang="en-US" altLang="en-US" dirty="0"/>
                  <a:t>) at 250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altLang="en-US" dirty="0"/>
                  <a:t>is plunged in. Determine final temperature.</a:t>
                </a:r>
              </a:p>
              <a:p>
                <a:pPr marL="0" indent="0">
                  <a:buNone/>
                </a:pPr>
                <a:endParaRPr lang="en-US" altLang="en-US" baseline="300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𝑙𝑜𝑠𝑡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𝑔𝑎𝑖𝑛𝑒𝑑</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𝐶𝑢</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𝐶𝑢</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𝐶𝑢</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𝐻</m:t>
                          </m:r>
                          <m:r>
                            <a:rPr lang="en-US" i="1" baseline="-25000">
                              <a:latin typeface="Cambria Math" panose="02040503050406030204" pitchFamily="18" charset="0"/>
                            </a:rPr>
                            <m:t>2</m:t>
                          </m:r>
                          <m:r>
                            <a:rPr lang="en-US" i="1">
                              <a:latin typeface="Cambria Math" panose="02040503050406030204" pitchFamily="18" charset="0"/>
                            </a:rPr>
                            <m:t>𝑂</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rPr>
                            <m:t>𝐻</m:t>
                          </m:r>
                          <m:r>
                            <a:rPr lang="en-US" i="1" baseline="-25000">
                              <a:latin typeface="Cambria Math" panose="02040503050406030204" pitchFamily="18" charset="0"/>
                            </a:rPr>
                            <m:t>2</m:t>
                          </m:r>
                          <m:r>
                            <a:rPr lang="en-US" i="1">
                              <a:latin typeface="Cambria Math" panose="02040503050406030204" pitchFamily="18" charset="0"/>
                            </a:rPr>
                            <m:t>𝑂</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𝐴𝑙</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𝐴𝑙</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𝐴𝑙</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0.15</m:t>
                      </m:r>
                      <m:r>
                        <a:rPr lang="en-US" b="0" i="1" smtClean="0">
                          <a:latin typeface="Cambria Math" panose="02040503050406030204" pitchFamily="18" charset="0"/>
                          <a:ea typeface="Cambria Math" panose="02040503050406030204" pitchFamily="18" charset="0"/>
                        </a:rPr>
                        <m:t>×390</m:t>
                      </m:r>
                      <m:r>
                        <a:rPr lang="en-US"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250</m:t>
                          </m:r>
                          <m:r>
                            <a:rPr lang="en-US" i="1">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𝑓</m:t>
                              </m:r>
                            </m:sub>
                          </m:sSub>
                        </m:e>
                      </m:d>
                      <m:r>
                        <a:rPr lang="en-US" i="1">
                          <a:latin typeface="Cambria Math" panose="02040503050406030204" pitchFamily="18" charset="0"/>
                        </a:rPr>
                        <m:t>=</m:t>
                      </m:r>
                      <m:r>
                        <a:rPr lang="en-US" b="0" i="1" smtClean="0">
                          <a:latin typeface="Cambria Math" panose="02040503050406030204" pitchFamily="18" charset="0"/>
                        </a:rPr>
                        <m:t>0.25</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4180</m:t>
                      </m:r>
                      <m:d>
                        <m:dPr>
                          <m:ctrlPr>
                            <a:rPr lang="en-US" b="0"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i="1">
                              <a:latin typeface="Cambria Math" panose="02040503050406030204" pitchFamily="18" charset="0"/>
                            </a:rPr>
                            <m:t>−</m:t>
                          </m:r>
                          <m:r>
                            <a:rPr lang="en-US" b="0" i="1" smtClean="0">
                              <a:latin typeface="Cambria Math" panose="02040503050406030204" pitchFamily="18" charset="0"/>
                            </a:rPr>
                            <m:t>25</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m:t>
                          </m:r>
                        </m:sub>
                      </m:sSub>
                      <m:r>
                        <a:rPr lang="en-US" i="1">
                          <a:latin typeface="Cambria Math" panose="02040503050406030204" pitchFamily="18" charset="0"/>
                        </a:rPr>
                        <m:t>−</m:t>
                      </m:r>
                      <m:r>
                        <a:rPr lang="en-US" b="0" i="1" smtClean="0">
                          <a:latin typeface="Cambria Math" panose="02040503050406030204" pitchFamily="18" charset="0"/>
                        </a:rPr>
                        <m:t>25</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14625−58.5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=1045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rPr>
                        <m:t>26125+</m:t>
                      </m:r>
                      <m:r>
                        <a:rPr lang="en-US" b="0" i="1" smtClean="0">
                          <a:latin typeface="Cambria Math" panose="02040503050406030204" pitchFamily="18" charset="0"/>
                        </a:rPr>
                        <m:t>27</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m:t>
                          </m:r>
                        </m:sub>
                      </m:sSub>
                      <m:r>
                        <a:rPr lang="en-US" i="1">
                          <a:latin typeface="Cambria Math" panose="02040503050406030204" pitchFamily="18" charset="0"/>
                        </a:rPr>
                        <m:t>−</m:t>
                      </m:r>
                      <m:r>
                        <a:rPr lang="en-US" b="0" i="1" smtClean="0">
                          <a:latin typeface="Cambria Math" panose="02040503050406030204" pitchFamily="18" charset="0"/>
                        </a:rPr>
                        <m:t>675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14625−58.5</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m:t>
                          </m:r>
                        </m:sub>
                      </m:sSub>
                      <m:r>
                        <a:rPr lang="en-US" b="0" i="1" smtClean="0">
                          <a:latin typeface="Cambria Math" panose="02040503050406030204" pitchFamily="18" charset="0"/>
                        </a:rPr>
                        <m:t>=1072</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m:t>
                          </m:r>
                        </m:sub>
                      </m:sSub>
                      <m:r>
                        <a:rPr lang="en-US" i="1">
                          <a:latin typeface="Cambria Math" panose="02040503050406030204" pitchFamily="18" charset="0"/>
                        </a:rPr>
                        <m:t>−</m:t>
                      </m:r>
                      <m:r>
                        <a:rPr lang="en-US" b="0" i="1" smtClean="0">
                          <a:latin typeface="Cambria Math" panose="02040503050406030204" pitchFamily="18" charset="0"/>
                        </a:rPr>
                        <m:t>26800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4</m:t>
                      </m:r>
                      <m:r>
                        <a:rPr lang="en-US" b="0" i="1" smtClean="0">
                          <a:latin typeface="Cambria Math" panose="02040503050406030204" pitchFamily="18" charset="0"/>
                        </a:rPr>
                        <m:t>1425=1130.5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r>
                        <a:rPr lang="en-US" b="0" i="1" smtClean="0">
                          <a:latin typeface="Cambria Math" panose="02040503050406030204" pitchFamily="18" charset="0"/>
                        </a:rPr>
                        <m:t>=36.6</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altLang="en-US" dirty="0"/>
              </a:p>
              <a:p>
                <a:pPr marL="0" indent="0">
                  <a:buNone/>
                </a:pPr>
                <a:endParaRPr lang="en-US" altLang="en-US" dirty="0"/>
              </a:p>
            </p:txBody>
          </p:sp>
        </mc:Choice>
        <mc:Fallback xmlns="">
          <p:sp>
            <p:nvSpPr>
              <p:cNvPr id="32773" name="Rectangle 3">
                <a:extLst>
                  <a:ext uri="{FF2B5EF4-FFF2-40B4-BE49-F238E27FC236}">
                    <a16:creationId xmlns:a16="http://schemas.microsoft.com/office/drawing/2014/main" id="{41DF8D4E-DF24-46AE-9BEE-7C099D3295CE}"/>
                  </a:ext>
                </a:extLst>
              </p:cNvPr>
              <p:cNvSpPr>
                <a:spLocks noGrp="1" noRot="1" noChangeAspect="1" noMove="1" noResize="1" noEditPoints="1" noAdjustHandles="1" noChangeArrowheads="1" noChangeShapeType="1" noTextEdit="1"/>
              </p:cNvSpPr>
              <p:nvPr>
                <p:ph type="body" idx="1"/>
              </p:nvPr>
            </p:nvSpPr>
            <p:spPr>
              <a:xfrm>
                <a:off x="685800" y="2194560"/>
                <a:ext cx="10820400" cy="4024125"/>
              </a:xfrm>
              <a:blipFill>
                <a:blip r:embed="rId2"/>
                <a:stretch>
                  <a:fillRect l="-732" t="-1970" r="-225"/>
                </a:stretch>
              </a:blipFill>
            </p:spPr>
            <p:txBody>
              <a:bodyPr/>
              <a:lstStyle/>
              <a:p>
                <a:r>
                  <a:rPr lang="en-AU">
                    <a:noFill/>
                  </a:rPr>
                  <a:t> </a:t>
                </a:r>
              </a:p>
            </p:txBody>
          </p:sp>
        </mc:Fallback>
      </mc:AlternateContent>
    </p:spTree>
    <p:extLst>
      <p:ext uri="{BB962C8B-B14F-4D97-AF65-F5344CB8AC3E}">
        <p14:creationId xmlns:p14="http://schemas.microsoft.com/office/powerpoint/2010/main" val="2987320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77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77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7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49C86777-468B-4B4B-BD55-3A1A7BA99722}"/>
              </a:ext>
            </a:extLst>
          </p:cNvPr>
          <p:cNvSpPr>
            <a:spLocks noGrp="1" noChangeArrowheads="1"/>
          </p:cNvSpPr>
          <p:nvPr>
            <p:ph type="title"/>
          </p:nvPr>
        </p:nvSpPr>
        <p:spPr/>
        <p:txBody>
          <a:bodyPr/>
          <a:lstStyle/>
          <a:p>
            <a:r>
              <a:rPr lang="en-US" altLang="en-US" dirty="0"/>
              <a:t>Example 4</a:t>
            </a:r>
          </a:p>
        </p:txBody>
      </p:sp>
      <mc:AlternateContent xmlns:mc="http://schemas.openxmlformats.org/markup-compatibility/2006" xmlns:a14="http://schemas.microsoft.com/office/drawing/2010/main">
        <mc:Choice Requires="a14">
          <p:sp>
            <p:nvSpPr>
              <p:cNvPr id="32773" name="Rectangle 3">
                <a:extLst>
                  <a:ext uri="{FF2B5EF4-FFF2-40B4-BE49-F238E27FC236}">
                    <a16:creationId xmlns:a16="http://schemas.microsoft.com/office/drawing/2014/main" id="{41DF8D4E-DF24-46AE-9BEE-7C099D3295CE}"/>
                  </a:ext>
                </a:extLst>
              </p:cNvPr>
              <p:cNvSpPr>
                <a:spLocks noGrp="1" noChangeArrowheads="1"/>
              </p:cNvSpPr>
              <p:nvPr>
                <p:ph type="body" idx="1"/>
              </p:nvPr>
            </p:nvSpPr>
            <p:spPr>
              <a:xfrm>
                <a:off x="685800" y="2194560"/>
                <a:ext cx="10820400" cy="4024125"/>
              </a:xfrm>
            </p:spPr>
            <p:txBody>
              <a:bodyPr>
                <a:normAutofit/>
              </a:bodyPr>
              <a:lstStyle/>
              <a:p>
                <a:pPr marL="0" indent="0">
                  <a:buNone/>
                </a:pPr>
                <a:r>
                  <a:rPr lang="en-US" altLang="en-US" dirty="0"/>
                  <a:t>120g of an unknown substance is heated to 150</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en-US" dirty="0"/>
                  <a:t> and is then plunged into 125mL of water at 25</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en-US" dirty="0"/>
                  <a:t>. The final temperature is 28</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en-US" dirty="0"/>
                  <a:t>, find the specific heat capacity of the unknown.</a:t>
                </a:r>
              </a:p>
              <a:p>
                <a:pPr marL="0" indent="0">
                  <a:buNone/>
                </a:pPr>
                <a:endParaRPr lang="en-US" altLang="en-US" baseline="300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𝑙𝑜𝑠𝑡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𝑔𝑎𝑖𝑛𝑒𝑑</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𝐻</m:t>
                          </m:r>
                          <m:r>
                            <a:rPr lang="en-US" i="1" baseline="-25000">
                              <a:latin typeface="Cambria Math" panose="02040503050406030204" pitchFamily="18" charset="0"/>
                            </a:rPr>
                            <m:t>2</m:t>
                          </m:r>
                          <m:r>
                            <a:rPr lang="en-US" i="1">
                              <a:latin typeface="Cambria Math" panose="02040503050406030204" pitchFamily="18" charset="0"/>
                            </a:rPr>
                            <m:t>𝑂</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rPr>
                            <m:t>𝐻</m:t>
                          </m:r>
                          <m:r>
                            <a:rPr lang="en-US" i="1" baseline="-25000">
                              <a:latin typeface="Cambria Math" panose="02040503050406030204" pitchFamily="18" charset="0"/>
                            </a:rPr>
                            <m:t>2</m:t>
                          </m:r>
                          <m:r>
                            <a:rPr lang="en-US" i="1">
                              <a:latin typeface="Cambria Math" panose="02040503050406030204" pitchFamily="18" charset="0"/>
                            </a:rPr>
                            <m:t>𝑂</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0.12</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𝑋</m:t>
                          </m:r>
                        </m:sub>
                      </m:sSub>
                      <m:r>
                        <a:rPr lang="en-US"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150</m:t>
                          </m:r>
                          <m:r>
                            <a:rPr lang="en-US" i="1">
                              <a:latin typeface="Cambria Math" panose="02040503050406030204" pitchFamily="18" charset="0"/>
                            </a:rPr>
                            <m:t>−</m:t>
                          </m:r>
                          <m:r>
                            <a:rPr lang="en-US" b="0" i="1" smtClean="0">
                              <a:latin typeface="Cambria Math" panose="02040503050406030204" pitchFamily="18" charset="0"/>
                            </a:rPr>
                            <m:t>28</m:t>
                          </m:r>
                        </m:e>
                      </m:d>
                      <m:r>
                        <a:rPr lang="en-US" i="1">
                          <a:latin typeface="Cambria Math" panose="02040503050406030204" pitchFamily="18" charset="0"/>
                        </a:rPr>
                        <m:t>=</m:t>
                      </m:r>
                      <m:r>
                        <a:rPr lang="en-US" b="0" i="1" smtClean="0">
                          <a:latin typeface="Cambria Math" panose="02040503050406030204" pitchFamily="18" charset="0"/>
                        </a:rPr>
                        <m:t>0.125</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4180</m:t>
                      </m:r>
                      <m:d>
                        <m:dPr>
                          <m:ctrlPr>
                            <a:rPr lang="en-US" b="0"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28</m:t>
                          </m:r>
                          <m:r>
                            <a:rPr lang="en-US" i="1">
                              <a:latin typeface="Cambria Math" panose="02040503050406030204" pitchFamily="18" charset="0"/>
                            </a:rPr>
                            <m:t>−</m:t>
                          </m:r>
                          <m:r>
                            <a:rPr lang="en-US" b="0" i="1" smtClean="0">
                              <a:latin typeface="Cambria Math" panose="02040503050406030204" pitchFamily="18" charset="0"/>
                            </a:rPr>
                            <m:t>25</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14.64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𝑋</m:t>
                          </m:r>
                        </m:sub>
                      </m:sSub>
                      <m:r>
                        <a:rPr lang="en-US" b="0" i="1" smtClean="0">
                          <a:latin typeface="Cambria Math" panose="02040503050406030204" pitchFamily="18" charset="0"/>
                        </a:rPr>
                        <m:t>=1567.5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𝑋</m:t>
                          </m:r>
                        </m:sub>
                      </m:sSub>
                      <m:r>
                        <a:rPr lang="en-US" b="0" i="1" smtClean="0">
                          <a:latin typeface="Cambria Math" panose="02040503050406030204" pitchFamily="18" charset="0"/>
                        </a:rPr>
                        <m:t>=107 </m:t>
                      </m:r>
                      <m:r>
                        <a:rPr lang="en-US" b="0" i="1" smtClean="0">
                          <a:latin typeface="Cambria Math" panose="02040503050406030204" pitchFamily="18" charset="0"/>
                        </a:rPr>
                        <m:t>𝐽</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𝑘𝑔</m:t>
                          </m:r>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oMath>
                  </m:oMathPara>
                </a14:m>
                <a:endParaRPr lang="en-US" altLang="en-US" dirty="0"/>
              </a:p>
              <a:p>
                <a:pPr marL="0" indent="0">
                  <a:buNone/>
                </a:pPr>
                <a:endParaRPr lang="en-US" altLang="en-US" dirty="0"/>
              </a:p>
            </p:txBody>
          </p:sp>
        </mc:Choice>
        <mc:Fallback xmlns="">
          <p:sp>
            <p:nvSpPr>
              <p:cNvPr id="32773" name="Rectangle 3">
                <a:extLst>
                  <a:ext uri="{FF2B5EF4-FFF2-40B4-BE49-F238E27FC236}">
                    <a16:creationId xmlns:a16="http://schemas.microsoft.com/office/drawing/2014/main" id="{41DF8D4E-DF24-46AE-9BEE-7C099D3295CE}"/>
                  </a:ext>
                </a:extLst>
              </p:cNvPr>
              <p:cNvSpPr>
                <a:spLocks noGrp="1" noRot="1" noChangeAspect="1" noMove="1" noResize="1" noEditPoints="1" noAdjustHandles="1" noChangeArrowheads="1" noChangeShapeType="1" noTextEdit="1"/>
              </p:cNvSpPr>
              <p:nvPr>
                <p:ph type="body" idx="1"/>
              </p:nvPr>
            </p:nvSpPr>
            <p:spPr>
              <a:xfrm>
                <a:off x="685800" y="2194560"/>
                <a:ext cx="10820400" cy="4024125"/>
              </a:xfrm>
              <a:blipFill>
                <a:blip r:embed="rId3"/>
                <a:stretch>
                  <a:fillRect l="-732" t="-1970"/>
                </a:stretch>
              </a:blipFill>
            </p:spPr>
            <p:txBody>
              <a:bodyPr/>
              <a:lstStyle/>
              <a:p>
                <a:r>
                  <a:rPr lang="en-AU">
                    <a:noFill/>
                  </a:rPr>
                  <a:t> </a:t>
                </a:r>
              </a:p>
            </p:txBody>
          </p:sp>
        </mc:Fallback>
      </mc:AlternateContent>
    </p:spTree>
    <p:extLst>
      <p:ext uri="{BB962C8B-B14F-4D97-AF65-F5344CB8AC3E}">
        <p14:creationId xmlns:p14="http://schemas.microsoft.com/office/powerpoint/2010/main" val="3478910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77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2BAD-0D69-4A41-8F0B-7E81B7CDD5A6}"/>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FE92E61B-2F0C-4681-A000-27F403FC3F45}"/>
              </a:ext>
            </a:extLst>
          </p:cNvPr>
          <p:cNvSpPr>
            <a:spLocks noGrp="1"/>
          </p:cNvSpPr>
          <p:nvPr>
            <p:ph idx="1"/>
          </p:nvPr>
        </p:nvSpPr>
        <p:spPr>
          <a:xfrm>
            <a:off x="685800" y="2194560"/>
            <a:ext cx="6478589" cy="4195156"/>
          </a:xfrm>
        </p:spPr>
        <p:txBody>
          <a:bodyPr>
            <a:normAutofit/>
          </a:bodyPr>
          <a:lstStyle/>
          <a:p>
            <a:r>
              <a:rPr lang="en-US" dirty="0"/>
              <a:t>As a solid is heated it increases in temperature</a:t>
            </a:r>
          </a:p>
          <a:p>
            <a:r>
              <a:rPr lang="en-US" dirty="0"/>
              <a:t>When it reaches the melting point it remains at a constant temperature as it melts</a:t>
            </a:r>
          </a:p>
          <a:p>
            <a:r>
              <a:rPr lang="en-US" dirty="0"/>
              <a:t>Once it has all melted it continues to increase in temperature as it is heated</a:t>
            </a:r>
          </a:p>
          <a:p>
            <a:r>
              <a:rPr lang="en-US" dirty="0"/>
              <a:t>When it reaches the boiling point it again remains at a constant temperature as it boils</a:t>
            </a:r>
          </a:p>
          <a:p>
            <a:r>
              <a:rPr lang="en-US" dirty="0"/>
              <a:t>Once it is all a gas it continues to increase in temperature as it is heated</a:t>
            </a:r>
          </a:p>
          <a:p>
            <a:r>
              <a:rPr lang="en-US" dirty="0"/>
              <a:t>Where does the energy go?</a:t>
            </a:r>
            <a:endParaRPr lang="en-AU" dirty="0"/>
          </a:p>
        </p:txBody>
      </p:sp>
      <p:grpSp>
        <p:nvGrpSpPr>
          <p:cNvPr id="28" name="Group 27">
            <a:extLst>
              <a:ext uri="{FF2B5EF4-FFF2-40B4-BE49-F238E27FC236}">
                <a16:creationId xmlns:a16="http://schemas.microsoft.com/office/drawing/2014/main" id="{3D9B4417-CF67-4562-8362-03DC6CE5EA1B}"/>
              </a:ext>
            </a:extLst>
          </p:cNvPr>
          <p:cNvGrpSpPr/>
          <p:nvPr/>
        </p:nvGrpSpPr>
        <p:grpSpPr>
          <a:xfrm>
            <a:off x="7272597" y="2057401"/>
            <a:ext cx="4775316" cy="4218362"/>
            <a:chOff x="6912379" y="2057401"/>
            <a:chExt cx="4775316" cy="4218362"/>
          </a:xfrm>
        </p:grpSpPr>
        <p:grpSp>
          <p:nvGrpSpPr>
            <p:cNvPr id="23" name="Group 22">
              <a:extLst>
                <a:ext uri="{FF2B5EF4-FFF2-40B4-BE49-F238E27FC236}">
                  <a16:creationId xmlns:a16="http://schemas.microsoft.com/office/drawing/2014/main" id="{42B81C08-84EE-48F0-8EBC-DE897C52169B}"/>
                </a:ext>
              </a:extLst>
            </p:cNvPr>
            <p:cNvGrpSpPr/>
            <p:nvPr/>
          </p:nvGrpSpPr>
          <p:grpSpPr>
            <a:xfrm>
              <a:off x="6912379" y="2057401"/>
              <a:ext cx="4775316" cy="4218362"/>
              <a:chOff x="6912379" y="2057401"/>
              <a:chExt cx="4775316" cy="4218362"/>
            </a:xfrm>
          </p:grpSpPr>
          <p:grpSp>
            <p:nvGrpSpPr>
              <p:cNvPr id="21" name="Group 20">
                <a:extLst>
                  <a:ext uri="{FF2B5EF4-FFF2-40B4-BE49-F238E27FC236}">
                    <a16:creationId xmlns:a16="http://schemas.microsoft.com/office/drawing/2014/main" id="{D3096DE3-5627-4C96-AA55-2E89D56B69AC}"/>
                  </a:ext>
                </a:extLst>
              </p:cNvPr>
              <p:cNvGrpSpPr/>
              <p:nvPr/>
            </p:nvGrpSpPr>
            <p:grpSpPr>
              <a:xfrm>
                <a:off x="6912379" y="2057401"/>
                <a:ext cx="4775316" cy="4218362"/>
                <a:chOff x="6912379" y="2057401"/>
                <a:chExt cx="4775316" cy="4218362"/>
              </a:xfrm>
            </p:grpSpPr>
            <p:sp>
              <p:nvSpPr>
                <p:cNvPr id="6" name="Rectangle 5">
                  <a:extLst>
                    <a:ext uri="{FF2B5EF4-FFF2-40B4-BE49-F238E27FC236}">
                      <a16:creationId xmlns:a16="http://schemas.microsoft.com/office/drawing/2014/main" id="{35699065-A898-407B-8B24-8D67CD44800D}"/>
                    </a:ext>
                  </a:extLst>
                </p:cNvPr>
                <p:cNvSpPr/>
                <p:nvPr/>
              </p:nvSpPr>
              <p:spPr>
                <a:xfrm>
                  <a:off x="6912379" y="2057401"/>
                  <a:ext cx="4775316" cy="42183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8" name="Straight Connector 7">
                  <a:extLst>
                    <a:ext uri="{FF2B5EF4-FFF2-40B4-BE49-F238E27FC236}">
                      <a16:creationId xmlns:a16="http://schemas.microsoft.com/office/drawing/2014/main" id="{67824F59-A96B-444E-893F-C392B2171DF5}"/>
                    </a:ext>
                  </a:extLst>
                </p:cNvPr>
                <p:cNvCxnSpPr/>
                <p:nvPr/>
              </p:nvCxnSpPr>
              <p:spPr>
                <a:xfrm>
                  <a:off x="7198014" y="2305396"/>
                  <a:ext cx="0" cy="367422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6EAB464-0E8F-48C4-86CE-9D05A37DDCDE}"/>
                    </a:ext>
                  </a:extLst>
                </p:cNvPr>
                <p:cNvCxnSpPr/>
                <p:nvPr/>
              </p:nvCxnSpPr>
              <p:spPr>
                <a:xfrm>
                  <a:off x="7193280" y="5979622"/>
                  <a:ext cx="431292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6DE40B5-AE36-467E-8940-B72A9EBF8507}"/>
                    </a:ext>
                  </a:extLst>
                </p:cNvPr>
                <p:cNvCxnSpPr/>
                <p:nvPr/>
              </p:nvCxnSpPr>
              <p:spPr>
                <a:xfrm flipV="1">
                  <a:off x="7193280" y="4605251"/>
                  <a:ext cx="798022" cy="764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3B081D-7BA4-405C-8B68-9ADD5FD65D38}"/>
                    </a:ext>
                  </a:extLst>
                </p:cNvPr>
                <p:cNvCxnSpPr/>
                <p:nvPr/>
              </p:nvCxnSpPr>
              <p:spPr>
                <a:xfrm>
                  <a:off x="7991302" y="4605251"/>
                  <a:ext cx="99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098B15-B0F9-4E28-8559-9E34FDEA1760}"/>
                    </a:ext>
                  </a:extLst>
                </p:cNvPr>
                <p:cNvCxnSpPr/>
                <p:nvPr/>
              </p:nvCxnSpPr>
              <p:spPr>
                <a:xfrm flipV="1">
                  <a:off x="8988829" y="3120044"/>
                  <a:ext cx="543098" cy="1485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163EEA-E4BB-4FD2-8581-79C1B61052E8}"/>
                    </a:ext>
                  </a:extLst>
                </p:cNvPr>
                <p:cNvCxnSpPr/>
                <p:nvPr/>
              </p:nvCxnSpPr>
              <p:spPr>
                <a:xfrm>
                  <a:off x="9531927" y="3120044"/>
                  <a:ext cx="10307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70AE88-A4AF-42BC-A017-B07E22572C5A}"/>
                    </a:ext>
                  </a:extLst>
                </p:cNvPr>
                <p:cNvCxnSpPr/>
                <p:nvPr/>
              </p:nvCxnSpPr>
              <p:spPr>
                <a:xfrm flipV="1">
                  <a:off x="10562705" y="2748742"/>
                  <a:ext cx="399011" cy="371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FB9195F-CD2E-4B9E-AA12-F35055DAE5ED}"/>
                  </a:ext>
                </a:extLst>
              </p:cNvPr>
              <p:cNvSpPr txBox="1"/>
              <p:nvPr/>
            </p:nvSpPr>
            <p:spPr>
              <a:xfrm>
                <a:off x="9226615" y="3683402"/>
                <a:ext cx="694421" cy="523220"/>
              </a:xfrm>
              <a:prstGeom prst="rect">
                <a:avLst/>
              </a:prstGeom>
              <a:noFill/>
            </p:spPr>
            <p:txBody>
              <a:bodyPr wrap="none" rtlCol="0">
                <a:spAutoFit/>
              </a:bodyPr>
              <a:lstStyle/>
              <a:p>
                <a:r>
                  <a:rPr lang="en-US" sz="1400" dirty="0">
                    <a:solidFill>
                      <a:schemeClr val="bg1"/>
                    </a:solidFill>
                  </a:rPr>
                  <a:t>liquid </a:t>
                </a:r>
              </a:p>
              <a:p>
                <a:r>
                  <a:rPr lang="en-US" sz="1400" dirty="0">
                    <a:solidFill>
                      <a:schemeClr val="bg1"/>
                    </a:solidFill>
                  </a:rPr>
                  <a:t>heats</a:t>
                </a:r>
                <a:endParaRPr lang="en-AU" sz="1400" dirty="0">
                  <a:solidFill>
                    <a:schemeClr val="bg1"/>
                  </a:solidFill>
                </a:endParaRPr>
              </a:p>
            </p:txBody>
          </p:sp>
          <p:sp>
            <p:nvSpPr>
              <p:cNvPr id="24" name="TextBox 23">
                <a:extLst>
                  <a:ext uri="{FF2B5EF4-FFF2-40B4-BE49-F238E27FC236}">
                    <a16:creationId xmlns:a16="http://schemas.microsoft.com/office/drawing/2014/main" id="{38C47754-02F7-4C47-9909-C1BDBD5BDF38}"/>
                  </a:ext>
                </a:extLst>
              </p:cNvPr>
              <p:cNvSpPr txBox="1"/>
              <p:nvPr/>
            </p:nvSpPr>
            <p:spPr>
              <a:xfrm>
                <a:off x="7429458" y="4966333"/>
                <a:ext cx="663964" cy="523220"/>
              </a:xfrm>
              <a:prstGeom prst="rect">
                <a:avLst/>
              </a:prstGeom>
              <a:noFill/>
            </p:spPr>
            <p:txBody>
              <a:bodyPr wrap="none" rtlCol="0">
                <a:spAutoFit/>
              </a:bodyPr>
              <a:lstStyle/>
              <a:p>
                <a:r>
                  <a:rPr lang="en-US" sz="1400" dirty="0">
                    <a:solidFill>
                      <a:schemeClr val="bg1"/>
                    </a:solidFill>
                  </a:rPr>
                  <a:t>solid </a:t>
                </a:r>
              </a:p>
              <a:p>
                <a:r>
                  <a:rPr lang="en-US" sz="1400" dirty="0">
                    <a:solidFill>
                      <a:schemeClr val="bg1"/>
                    </a:solidFill>
                  </a:rPr>
                  <a:t>heats</a:t>
                </a:r>
                <a:endParaRPr lang="en-AU" sz="1400" dirty="0">
                  <a:solidFill>
                    <a:schemeClr val="bg1"/>
                  </a:solidFill>
                </a:endParaRPr>
              </a:p>
            </p:txBody>
          </p:sp>
          <p:sp>
            <p:nvSpPr>
              <p:cNvPr id="25" name="TextBox 24">
                <a:extLst>
                  <a:ext uri="{FF2B5EF4-FFF2-40B4-BE49-F238E27FC236}">
                    <a16:creationId xmlns:a16="http://schemas.microsoft.com/office/drawing/2014/main" id="{D5399AAC-54A8-4770-832A-BE1A1327EF13}"/>
                  </a:ext>
                </a:extLst>
              </p:cNvPr>
              <p:cNvSpPr txBox="1"/>
              <p:nvPr/>
            </p:nvSpPr>
            <p:spPr>
              <a:xfrm>
                <a:off x="10704809" y="2852442"/>
                <a:ext cx="663964" cy="523220"/>
              </a:xfrm>
              <a:prstGeom prst="rect">
                <a:avLst/>
              </a:prstGeom>
              <a:noFill/>
            </p:spPr>
            <p:txBody>
              <a:bodyPr wrap="none" rtlCol="0">
                <a:spAutoFit/>
              </a:bodyPr>
              <a:lstStyle/>
              <a:p>
                <a:r>
                  <a:rPr lang="en-US" sz="1400" dirty="0">
                    <a:solidFill>
                      <a:schemeClr val="bg1"/>
                    </a:solidFill>
                  </a:rPr>
                  <a:t>gas </a:t>
                </a:r>
              </a:p>
              <a:p>
                <a:r>
                  <a:rPr lang="en-US" sz="1400" dirty="0">
                    <a:solidFill>
                      <a:schemeClr val="bg1"/>
                    </a:solidFill>
                  </a:rPr>
                  <a:t>heats</a:t>
                </a:r>
                <a:endParaRPr lang="en-AU" sz="1400" dirty="0">
                  <a:solidFill>
                    <a:schemeClr val="bg1"/>
                  </a:solidFill>
                </a:endParaRPr>
              </a:p>
            </p:txBody>
          </p:sp>
          <p:sp>
            <p:nvSpPr>
              <p:cNvPr id="26" name="TextBox 25">
                <a:extLst>
                  <a:ext uri="{FF2B5EF4-FFF2-40B4-BE49-F238E27FC236}">
                    <a16:creationId xmlns:a16="http://schemas.microsoft.com/office/drawing/2014/main" id="{F38725B0-0195-47F2-9BE1-25F5DD8BF6F3}"/>
                  </a:ext>
                </a:extLst>
              </p:cNvPr>
              <p:cNvSpPr txBox="1"/>
              <p:nvPr/>
            </p:nvSpPr>
            <p:spPr>
              <a:xfrm>
                <a:off x="8192605" y="4343641"/>
                <a:ext cx="635110" cy="523220"/>
              </a:xfrm>
              <a:prstGeom prst="rect">
                <a:avLst/>
              </a:prstGeom>
              <a:noFill/>
            </p:spPr>
            <p:txBody>
              <a:bodyPr wrap="none" rtlCol="0">
                <a:spAutoFit/>
              </a:bodyPr>
              <a:lstStyle/>
              <a:p>
                <a:r>
                  <a:rPr lang="en-US" sz="1400" dirty="0">
                    <a:solidFill>
                      <a:schemeClr val="bg1"/>
                    </a:solidFill>
                  </a:rPr>
                  <a:t>solid </a:t>
                </a:r>
              </a:p>
              <a:p>
                <a:r>
                  <a:rPr lang="en-US" sz="1400" dirty="0">
                    <a:solidFill>
                      <a:schemeClr val="bg1"/>
                    </a:solidFill>
                  </a:rPr>
                  <a:t>melts</a:t>
                </a:r>
                <a:endParaRPr lang="en-AU" sz="1400" dirty="0">
                  <a:solidFill>
                    <a:schemeClr val="bg1"/>
                  </a:solidFill>
                </a:endParaRPr>
              </a:p>
            </p:txBody>
          </p:sp>
          <p:sp>
            <p:nvSpPr>
              <p:cNvPr id="27" name="TextBox 26">
                <a:extLst>
                  <a:ext uri="{FF2B5EF4-FFF2-40B4-BE49-F238E27FC236}">
                    <a16:creationId xmlns:a16="http://schemas.microsoft.com/office/drawing/2014/main" id="{0CA06BA8-B5B1-44B6-B285-1AAB3C9257D8}"/>
                  </a:ext>
                </a:extLst>
              </p:cNvPr>
              <p:cNvSpPr txBox="1"/>
              <p:nvPr/>
            </p:nvSpPr>
            <p:spPr>
              <a:xfrm>
                <a:off x="9622879" y="2852442"/>
                <a:ext cx="990977" cy="523220"/>
              </a:xfrm>
              <a:prstGeom prst="rect">
                <a:avLst/>
              </a:prstGeom>
              <a:noFill/>
            </p:spPr>
            <p:txBody>
              <a:bodyPr wrap="none" rtlCol="0">
                <a:spAutoFit/>
              </a:bodyPr>
              <a:lstStyle/>
              <a:p>
                <a:r>
                  <a:rPr lang="en-US" sz="1400" dirty="0">
                    <a:solidFill>
                      <a:schemeClr val="bg1"/>
                    </a:solidFill>
                  </a:rPr>
                  <a:t>liquid</a:t>
                </a:r>
              </a:p>
              <a:p>
                <a:r>
                  <a:rPr lang="en-US" sz="1400" dirty="0" err="1">
                    <a:solidFill>
                      <a:schemeClr val="bg1"/>
                    </a:solidFill>
                  </a:rPr>
                  <a:t>vaporises</a:t>
                </a:r>
                <a:endParaRPr lang="en-AU" sz="1400" dirty="0">
                  <a:solidFill>
                    <a:schemeClr val="bg1"/>
                  </a:solidFill>
                </a:endParaRPr>
              </a:p>
            </p:txBody>
          </p:sp>
        </p:grpSp>
        <p:sp>
          <p:nvSpPr>
            <p:cNvPr id="29" name="TextBox 28">
              <a:extLst>
                <a:ext uri="{FF2B5EF4-FFF2-40B4-BE49-F238E27FC236}">
                  <a16:creationId xmlns:a16="http://schemas.microsoft.com/office/drawing/2014/main" id="{5B30CD1F-82B7-4747-B88C-B8A3876F2CBA}"/>
                </a:ext>
              </a:extLst>
            </p:cNvPr>
            <p:cNvSpPr txBox="1"/>
            <p:nvPr/>
          </p:nvSpPr>
          <p:spPr>
            <a:xfrm>
              <a:off x="10961716" y="5939447"/>
              <a:ext cx="590692" cy="307777"/>
            </a:xfrm>
            <a:prstGeom prst="rect">
              <a:avLst/>
            </a:prstGeom>
            <a:noFill/>
          </p:spPr>
          <p:txBody>
            <a:bodyPr wrap="square" rtlCol="0">
              <a:spAutoFit/>
            </a:bodyPr>
            <a:lstStyle/>
            <a:p>
              <a:r>
                <a:rPr lang="en-US" sz="1400" dirty="0">
                  <a:solidFill>
                    <a:schemeClr val="bg1"/>
                  </a:solidFill>
                </a:rPr>
                <a:t>Time</a:t>
              </a:r>
            </a:p>
          </p:txBody>
        </p:sp>
        <p:sp>
          <p:nvSpPr>
            <p:cNvPr id="30" name="TextBox 29">
              <a:extLst>
                <a:ext uri="{FF2B5EF4-FFF2-40B4-BE49-F238E27FC236}">
                  <a16:creationId xmlns:a16="http://schemas.microsoft.com/office/drawing/2014/main" id="{F5DF0860-0391-410B-BE68-191843D074C9}"/>
                </a:ext>
              </a:extLst>
            </p:cNvPr>
            <p:cNvSpPr txBox="1"/>
            <p:nvPr/>
          </p:nvSpPr>
          <p:spPr>
            <a:xfrm rot="16200000">
              <a:off x="6412669" y="2759944"/>
              <a:ext cx="1331029" cy="307777"/>
            </a:xfrm>
            <a:prstGeom prst="rect">
              <a:avLst/>
            </a:prstGeom>
            <a:noFill/>
          </p:spPr>
          <p:txBody>
            <a:bodyPr wrap="square" rtlCol="0">
              <a:spAutoFit/>
            </a:bodyPr>
            <a:lstStyle/>
            <a:p>
              <a:r>
                <a:rPr lang="en-US" sz="1400" dirty="0">
                  <a:solidFill>
                    <a:schemeClr val="bg1"/>
                  </a:solidFill>
                </a:rPr>
                <a:t>Temperature</a:t>
              </a:r>
            </a:p>
          </p:txBody>
        </p:sp>
      </p:grpSp>
    </p:spTree>
    <p:extLst>
      <p:ext uri="{BB962C8B-B14F-4D97-AF65-F5344CB8AC3E}">
        <p14:creationId xmlns:p14="http://schemas.microsoft.com/office/powerpoint/2010/main" val="182508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5897-D423-4BEC-8383-0589B0685E18}"/>
              </a:ext>
            </a:extLst>
          </p:cNvPr>
          <p:cNvSpPr>
            <a:spLocks noGrp="1"/>
          </p:cNvSpPr>
          <p:nvPr>
            <p:ph type="title"/>
          </p:nvPr>
        </p:nvSpPr>
        <p:spPr/>
        <p:txBody>
          <a:bodyPr>
            <a:normAutofit fontScale="90000"/>
          </a:bodyPr>
          <a:lstStyle/>
          <a:p>
            <a:r>
              <a:rPr lang="en-US" dirty="0"/>
              <a:t>Explaining the cooling/Heating curve with kinetic theory</a:t>
            </a:r>
            <a:endParaRPr lang="en-AU" dirty="0"/>
          </a:p>
        </p:txBody>
      </p:sp>
      <p:sp>
        <p:nvSpPr>
          <p:cNvPr id="3" name="Content Placeholder 2">
            <a:extLst>
              <a:ext uri="{FF2B5EF4-FFF2-40B4-BE49-F238E27FC236}">
                <a16:creationId xmlns:a16="http://schemas.microsoft.com/office/drawing/2014/main" id="{CEC8802A-C359-447C-B2B9-59849C4D4C39}"/>
              </a:ext>
            </a:extLst>
          </p:cNvPr>
          <p:cNvSpPr>
            <a:spLocks noGrp="1"/>
          </p:cNvSpPr>
          <p:nvPr>
            <p:ph idx="1"/>
          </p:nvPr>
        </p:nvSpPr>
        <p:spPr/>
        <p:txBody>
          <a:bodyPr>
            <a:normAutofit/>
          </a:bodyPr>
          <a:lstStyle/>
          <a:p>
            <a:r>
              <a:rPr lang="en-US" dirty="0"/>
              <a:t>T is a measure of average E</a:t>
            </a:r>
            <a:r>
              <a:rPr lang="en-US" baseline="-25000" dirty="0"/>
              <a:t>K</a:t>
            </a:r>
          </a:p>
          <a:p>
            <a:r>
              <a:rPr lang="en-US" dirty="0"/>
              <a:t>E</a:t>
            </a:r>
            <a:r>
              <a:rPr lang="en-US" baseline="-25000" dirty="0"/>
              <a:t>P</a:t>
            </a:r>
            <a:r>
              <a:rPr lang="en-US" dirty="0"/>
              <a:t> is stored in stretched bonds between particles</a:t>
            </a:r>
          </a:p>
          <a:p>
            <a:r>
              <a:rPr lang="en-US" altLang="en-US" dirty="0"/>
              <a:t>As the solid gains energy the particles start to vibrate faster and further apart– gain in E</a:t>
            </a:r>
            <a:r>
              <a:rPr lang="en-US" altLang="en-US" baseline="-25000" dirty="0"/>
              <a:t>K</a:t>
            </a:r>
            <a:r>
              <a:rPr lang="en-US" altLang="en-US" dirty="0"/>
              <a:t> and E</a:t>
            </a:r>
            <a:r>
              <a:rPr lang="en-US" altLang="en-US" baseline="-25000" dirty="0"/>
              <a:t>P</a:t>
            </a:r>
            <a:r>
              <a:rPr lang="en-US" altLang="en-US" dirty="0"/>
              <a:t> (temp increases + expands)</a:t>
            </a:r>
          </a:p>
          <a:p>
            <a:r>
              <a:rPr lang="en-US" altLang="en-US" dirty="0"/>
              <a:t>When it starts to melt, the particles are moving further apart (gain in E</a:t>
            </a:r>
            <a:r>
              <a:rPr lang="en-US" altLang="en-US" baseline="-25000" dirty="0"/>
              <a:t>P</a:t>
            </a:r>
            <a:r>
              <a:rPr lang="en-US" altLang="en-US" dirty="0"/>
              <a:t>) as bonds are broken. No increase in E</a:t>
            </a:r>
            <a:r>
              <a:rPr lang="en-US" altLang="en-US" baseline="-25000" dirty="0"/>
              <a:t>K</a:t>
            </a:r>
            <a:r>
              <a:rPr lang="en-US" altLang="en-US" dirty="0"/>
              <a:t> during this stage.</a:t>
            </a:r>
          </a:p>
          <a:p>
            <a:r>
              <a:rPr lang="en-US" altLang="en-US" dirty="0"/>
              <a:t>Energy required to melt solid = Energy to freeze it.</a:t>
            </a:r>
            <a:endParaRPr lang="en-AU" dirty="0"/>
          </a:p>
        </p:txBody>
      </p:sp>
    </p:spTree>
    <p:extLst>
      <p:ext uri="{BB962C8B-B14F-4D97-AF65-F5344CB8AC3E}">
        <p14:creationId xmlns:p14="http://schemas.microsoft.com/office/powerpoint/2010/main" val="1776560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E9FE-D729-41CB-95A7-9EF082513667}"/>
              </a:ext>
            </a:extLst>
          </p:cNvPr>
          <p:cNvSpPr>
            <a:spLocks noGrp="1"/>
          </p:cNvSpPr>
          <p:nvPr>
            <p:ph type="title"/>
          </p:nvPr>
        </p:nvSpPr>
        <p:spPr/>
        <p:txBody>
          <a:bodyPr/>
          <a:lstStyle/>
          <a:p>
            <a:r>
              <a:rPr lang="en-US" dirty="0"/>
              <a:t>Latent heat of fusion/</a:t>
            </a:r>
            <a:r>
              <a:rPr lang="en-US" dirty="0" err="1"/>
              <a:t>vaporisation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5871E5-5D16-4F1B-B3FA-6CAB24A8E0AF}"/>
                  </a:ext>
                </a:extLst>
              </p:cNvPr>
              <p:cNvSpPr>
                <a:spLocks noGrp="1"/>
              </p:cNvSpPr>
              <p:nvPr>
                <p:ph idx="1"/>
              </p:nvPr>
            </p:nvSpPr>
            <p:spPr>
              <a:xfrm>
                <a:off x="685800" y="2194559"/>
                <a:ext cx="10820400" cy="4234815"/>
              </a:xfrm>
            </p:spPr>
            <p:txBody>
              <a:bodyPr>
                <a:normAutofit lnSpcReduction="10000"/>
              </a:bodyPr>
              <a:lstStyle/>
              <a:p>
                <a:r>
                  <a:rPr lang="en-US" dirty="0"/>
                  <a:t>The latent heat of fusion (</a:t>
                </a:r>
                <a:r>
                  <a:rPr lang="en-US" dirty="0" err="1"/>
                  <a:t>L</a:t>
                </a:r>
                <a:r>
                  <a:rPr lang="en-US" baseline="-25000" dirty="0" err="1"/>
                  <a:t>f</a:t>
                </a:r>
                <a:r>
                  <a:rPr lang="en-US" dirty="0"/>
                  <a:t>) of a substance is the energy required to melt 1 kg of the substance at its melting point</a:t>
                </a:r>
              </a:p>
              <a:p>
                <a:r>
                  <a:rPr lang="en-US" dirty="0"/>
                  <a:t>The same amount of energy must be removed to cause 1kg of the substance to solidify at its melting point</a:t>
                </a:r>
              </a:p>
              <a:p>
                <a:r>
                  <a:rPr lang="en-US" dirty="0"/>
                  <a:t>The latent heat of vaporization (</a:t>
                </a:r>
                <a:r>
                  <a:rPr lang="en-US" dirty="0" err="1"/>
                  <a:t>L</a:t>
                </a:r>
                <a:r>
                  <a:rPr lang="en-US" baseline="-25000" dirty="0" err="1"/>
                  <a:t>v</a:t>
                </a:r>
                <a:r>
                  <a:rPr lang="en-US" dirty="0"/>
                  <a:t>) of a substance is the energy required to </a:t>
                </a:r>
                <a:r>
                  <a:rPr lang="en-US" dirty="0" err="1"/>
                  <a:t>vaporise</a:t>
                </a:r>
                <a:r>
                  <a:rPr lang="en-US" dirty="0"/>
                  <a:t> 1 kg of the substance at its boiling point</a:t>
                </a:r>
              </a:p>
              <a:p>
                <a:r>
                  <a:rPr lang="en-US" dirty="0"/>
                  <a:t>The same amount of energy must be removed to condense 1kg of the substance at its boiling point</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𝑚𝐿</m:t>
                      </m:r>
                    </m:oMath>
                  </m:oMathPara>
                </a14:m>
                <a:endParaRPr lang="en-AU" dirty="0"/>
              </a:p>
              <a:p>
                <a:endParaRPr lang="en-US" dirty="0"/>
              </a:p>
              <a:p>
                <a:r>
                  <a:rPr lang="en-US" dirty="0"/>
                  <a:t>Both are measured in J kg</a:t>
                </a:r>
                <a:r>
                  <a:rPr lang="en-US" baseline="30000" dirty="0"/>
                  <a:t>-1</a:t>
                </a:r>
              </a:p>
            </p:txBody>
          </p:sp>
        </mc:Choice>
        <mc:Fallback xmlns="">
          <p:sp>
            <p:nvSpPr>
              <p:cNvPr id="3" name="Content Placeholder 2">
                <a:extLst>
                  <a:ext uri="{FF2B5EF4-FFF2-40B4-BE49-F238E27FC236}">
                    <a16:creationId xmlns:a16="http://schemas.microsoft.com/office/drawing/2014/main" id="{7E5871E5-5D16-4F1B-B3FA-6CAB24A8E0AF}"/>
                  </a:ext>
                </a:extLst>
              </p:cNvPr>
              <p:cNvSpPr>
                <a:spLocks noGrp="1" noRot="1" noChangeAspect="1" noMove="1" noResize="1" noEditPoints="1" noAdjustHandles="1" noChangeArrowheads="1" noChangeShapeType="1" noTextEdit="1"/>
              </p:cNvSpPr>
              <p:nvPr>
                <p:ph idx="1"/>
              </p:nvPr>
            </p:nvSpPr>
            <p:spPr>
              <a:xfrm>
                <a:off x="685800" y="2194559"/>
                <a:ext cx="10820400" cy="4234815"/>
              </a:xfrm>
              <a:blipFill>
                <a:blip r:embed="rId2"/>
                <a:stretch>
                  <a:fillRect l="-676" t="-2590"/>
                </a:stretch>
              </a:blipFill>
            </p:spPr>
            <p:txBody>
              <a:bodyPr/>
              <a:lstStyle/>
              <a:p>
                <a:r>
                  <a:rPr lang="en-AU">
                    <a:noFill/>
                  </a:rPr>
                  <a:t> </a:t>
                </a:r>
              </a:p>
            </p:txBody>
          </p:sp>
        </mc:Fallback>
      </mc:AlternateContent>
    </p:spTree>
    <p:extLst>
      <p:ext uri="{BB962C8B-B14F-4D97-AF65-F5344CB8AC3E}">
        <p14:creationId xmlns:p14="http://schemas.microsoft.com/office/powerpoint/2010/main" val="1883760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47706-3AC9-4B19-8D1C-15BF0058AC6C}"/>
              </a:ext>
            </a:extLst>
          </p:cNvPr>
          <p:cNvSpPr>
            <a:spLocks noGrp="1"/>
          </p:cNvSpPr>
          <p:nvPr>
            <p:ph type="title"/>
          </p:nvPr>
        </p:nvSpPr>
        <p:spPr/>
        <p:txBody>
          <a:bodyPr/>
          <a:lstStyle/>
          <a:p>
            <a:r>
              <a:rPr lang="en-US" dirty="0"/>
              <a:t>Temperature scales</a:t>
            </a:r>
            <a:endParaRPr lang="en-AU" dirty="0"/>
          </a:p>
        </p:txBody>
      </p:sp>
      <p:sp>
        <p:nvSpPr>
          <p:cNvPr id="5" name="Text Placeholder 4">
            <a:extLst>
              <a:ext uri="{FF2B5EF4-FFF2-40B4-BE49-F238E27FC236}">
                <a16:creationId xmlns:a16="http://schemas.microsoft.com/office/drawing/2014/main" id="{60E567F7-CB6A-4EBB-B758-76EFD105876A}"/>
              </a:ext>
            </a:extLst>
          </p:cNvPr>
          <p:cNvSpPr>
            <a:spLocks noGrp="1"/>
          </p:cNvSpPr>
          <p:nvPr>
            <p:ph type="body" idx="1"/>
          </p:nvPr>
        </p:nvSpPr>
        <p:spPr/>
        <p:txBody>
          <a:bodyPr/>
          <a:lstStyle/>
          <a:p>
            <a:r>
              <a:rPr lang="en-US" dirty="0"/>
              <a:t>Celsius</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21BEFD7-09D7-4DD8-8AE4-437EAC4C423A}"/>
                  </a:ext>
                </a:extLst>
              </p:cNvPr>
              <p:cNvSpPr>
                <a:spLocks noGrp="1"/>
              </p:cNvSpPr>
              <p:nvPr>
                <p:ph sz="half" idx="2"/>
              </p:nvPr>
            </p:nvSpPr>
            <p:spPr/>
            <p:txBody>
              <a:bodyPr/>
              <a:lstStyle/>
              <a:p>
                <a:r>
                  <a:rPr lang="en-US" dirty="0"/>
                  <a:t>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is the freezing point of water</a:t>
                </a:r>
              </a:p>
              <a:p>
                <a:r>
                  <a:rPr lang="en-US" dirty="0"/>
                  <a:t>100</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is the boiling point of water</a:t>
                </a:r>
              </a:p>
              <a:p>
                <a:r>
                  <a:rPr lang="en-US" dirty="0"/>
                  <a:t>STP is at 0</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AU" dirty="0"/>
              </a:p>
            </p:txBody>
          </p:sp>
        </mc:Choice>
        <mc:Fallback xmlns="">
          <p:sp>
            <p:nvSpPr>
              <p:cNvPr id="6" name="Content Placeholder 5">
                <a:extLst>
                  <a:ext uri="{FF2B5EF4-FFF2-40B4-BE49-F238E27FC236}">
                    <a16:creationId xmlns:a16="http://schemas.microsoft.com/office/drawing/2014/main" id="{421BEFD7-09D7-4DD8-8AE4-437EAC4C423A}"/>
                  </a:ext>
                </a:extLst>
              </p:cNvPr>
              <p:cNvSpPr>
                <a:spLocks noGrp="1" noRot="1" noChangeAspect="1" noMove="1" noResize="1" noEditPoints="1" noAdjustHandles="1" noChangeArrowheads="1" noChangeShapeType="1" noTextEdit="1"/>
              </p:cNvSpPr>
              <p:nvPr>
                <p:ph sz="half" idx="2"/>
              </p:nvPr>
            </p:nvSpPr>
            <p:spPr>
              <a:blipFill>
                <a:blip r:embed="rId2"/>
                <a:stretch>
                  <a:fillRect l="-1378" t="-2569"/>
                </a:stretch>
              </a:blipFill>
            </p:spPr>
            <p:txBody>
              <a:bodyPr/>
              <a:lstStyle/>
              <a:p>
                <a:r>
                  <a:rPr lang="en-AU">
                    <a:noFill/>
                  </a:rPr>
                  <a:t> </a:t>
                </a:r>
              </a:p>
            </p:txBody>
          </p:sp>
        </mc:Fallback>
      </mc:AlternateContent>
      <p:sp>
        <p:nvSpPr>
          <p:cNvPr id="7" name="Text Placeholder 6">
            <a:extLst>
              <a:ext uri="{FF2B5EF4-FFF2-40B4-BE49-F238E27FC236}">
                <a16:creationId xmlns:a16="http://schemas.microsoft.com/office/drawing/2014/main" id="{FB65ABF8-78CA-44C2-8FF3-8721B0C49C72}"/>
              </a:ext>
            </a:extLst>
          </p:cNvPr>
          <p:cNvSpPr>
            <a:spLocks noGrp="1"/>
          </p:cNvSpPr>
          <p:nvPr>
            <p:ph type="body" sz="quarter" idx="3"/>
          </p:nvPr>
        </p:nvSpPr>
        <p:spPr/>
        <p:txBody>
          <a:bodyPr/>
          <a:lstStyle/>
          <a:p>
            <a:r>
              <a:rPr lang="en-US" dirty="0"/>
              <a:t>Kelvin</a:t>
            </a:r>
            <a:endParaRPr lang="en-AU"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356B91F-E45B-4D5A-B2E0-C0ECFF02B949}"/>
                  </a:ext>
                </a:extLst>
              </p:cNvPr>
              <p:cNvSpPr>
                <a:spLocks noGrp="1"/>
              </p:cNvSpPr>
              <p:nvPr>
                <p:ph sz="quarter" idx="4"/>
              </p:nvPr>
            </p:nvSpPr>
            <p:spPr/>
            <p:txBody>
              <a:bodyPr/>
              <a:lstStyle/>
              <a:p>
                <a:r>
                  <a:rPr lang="en-US" dirty="0"/>
                  <a:t>0K is the lowest temperature that can theoretically exist</a:t>
                </a:r>
              </a:p>
              <a:p>
                <a:r>
                  <a:rPr lang="en-US" dirty="0"/>
                  <a:t>1K is the same size increment as 1</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p>
              <a:p>
                <a:r>
                  <a:rPr lang="en-US" dirty="0"/>
                  <a:t>STP is at 273K (273.15K)</a:t>
                </a:r>
                <a:endParaRPr lang="en-AU" dirty="0"/>
              </a:p>
            </p:txBody>
          </p:sp>
        </mc:Choice>
        <mc:Fallback xmlns="">
          <p:sp>
            <p:nvSpPr>
              <p:cNvPr id="8" name="Content Placeholder 7">
                <a:extLst>
                  <a:ext uri="{FF2B5EF4-FFF2-40B4-BE49-F238E27FC236}">
                    <a16:creationId xmlns:a16="http://schemas.microsoft.com/office/drawing/2014/main" id="{B356B91F-E45B-4D5A-B2E0-C0ECFF02B949}"/>
                  </a:ext>
                </a:extLst>
              </p:cNvPr>
              <p:cNvSpPr>
                <a:spLocks noGrp="1" noRot="1" noChangeAspect="1" noMove="1" noResize="1" noEditPoints="1" noAdjustHandles="1" noChangeArrowheads="1" noChangeShapeType="1" noTextEdit="1"/>
              </p:cNvSpPr>
              <p:nvPr>
                <p:ph sz="quarter" idx="4"/>
              </p:nvPr>
            </p:nvSpPr>
            <p:spPr>
              <a:blipFill>
                <a:blip r:embed="rId3"/>
                <a:stretch>
                  <a:fillRect l="-1371" t="-2569"/>
                </a:stretch>
              </a:blipFill>
            </p:spPr>
            <p:txBody>
              <a:bodyPr/>
              <a:lstStyle/>
              <a:p>
                <a:r>
                  <a:rPr lang="en-AU">
                    <a:noFill/>
                  </a:rPr>
                  <a:t> </a:t>
                </a:r>
              </a:p>
            </p:txBody>
          </p:sp>
        </mc:Fallback>
      </mc:AlternateContent>
    </p:spTree>
    <p:extLst>
      <p:ext uri="{BB962C8B-B14F-4D97-AF65-F5344CB8AC3E}">
        <p14:creationId xmlns:p14="http://schemas.microsoft.com/office/powerpoint/2010/main" val="3625401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A265-DA7D-4481-A99D-42880344B655}"/>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7C8B9-D684-4C51-9F74-F55687E164FE}"/>
                  </a:ext>
                </a:extLst>
              </p:cNvPr>
              <p:cNvSpPr>
                <a:spLocks noGrp="1"/>
              </p:cNvSpPr>
              <p:nvPr>
                <p:ph idx="1"/>
              </p:nvPr>
            </p:nvSpPr>
            <p:spPr>
              <a:xfrm>
                <a:off x="685800" y="2194560"/>
                <a:ext cx="10820400" cy="4301490"/>
              </a:xfrm>
            </p:spPr>
            <p:txBody>
              <a:bodyPr>
                <a:normAutofit lnSpcReduction="10000"/>
              </a:bodyPr>
              <a:lstStyle/>
              <a:p>
                <a:r>
                  <a:rPr lang="en-US" altLang="en-US" sz="2400" dirty="0"/>
                  <a:t>If an 800 W microwave cooks a cup of water for 1 minute 30 seconds, what will the temperature of the water be? Will any boil away? Start temp = 25</a:t>
                </a:r>
                <a:r>
                  <a:rPr lang="en-US" altLang="en-US" sz="2400" baseline="30000" dirty="0"/>
                  <a:t>0</a:t>
                </a:r>
                <a:r>
                  <a:rPr lang="en-US" altLang="en-US" sz="2400" dirty="0"/>
                  <a:t>C</a:t>
                </a:r>
              </a:p>
              <a:p>
                <a:pPr marL="0" indent="0">
                  <a:buNone/>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rPr>
                        <m:t>𝑄</m:t>
                      </m:r>
                      <m:r>
                        <a:rPr lang="en-US" altLang="en-US" sz="2400" b="0" i="1" smtClean="0">
                          <a:latin typeface="Cambria Math" panose="02040503050406030204" pitchFamily="18" charset="0"/>
                        </a:rPr>
                        <m:t>=800×90=72000</m:t>
                      </m:r>
                      <m:r>
                        <a:rPr lang="en-US" altLang="en-US" sz="2400" b="0" i="1" smtClean="0">
                          <a:latin typeface="Cambria Math" panose="02040503050406030204" pitchFamily="18" charset="0"/>
                          <a:ea typeface="Cambria Math" panose="02040503050406030204" pitchFamily="18" charset="0"/>
                        </a:rPr>
                        <m:t>𝐽</m:t>
                      </m:r>
                    </m:oMath>
                  </m:oMathPara>
                </a14:m>
                <a:endParaRPr lang="en-US" altLang="en-US" sz="24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ea typeface="Cambria Math" panose="02040503050406030204" pitchFamily="18" charset="0"/>
                        </a:rPr>
                        <m:t>72000=0.25×4180×</m:t>
                      </m:r>
                      <m:d>
                        <m:dPr>
                          <m:ctrlPr>
                            <a:rPr lang="en-US" altLang="en-US" sz="2400" b="0" i="1" smtClean="0">
                              <a:latin typeface="Cambria Math" panose="02040503050406030204" pitchFamily="18" charset="0"/>
                              <a:ea typeface="Cambria Math" panose="02040503050406030204" pitchFamily="18" charset="0"/>
                            </a:rPr>
                          </m:ctrlPr>
                        </m:dPr>
                        <m:e>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𝑇</m:t>
                              </m:r>
                            </m:e>
                            <m:sub>
                              <m:r>
                                <a:rPr lang="en-US" altLang="en-US" sz="2400" b="0" i="1" smtClean="0">
                                  <a:latin typeface="Cambria Math" panose="02040503050406030204" pitchFamily="18" charset="0"/>
                                  <a:ea typeface="Cambria Math" panose="02040503050406030204" pitchFamily="18" charset="0"/>
                                </a:rPr>
                                <m:t>𝑓</m:t>
                              </m:r>
                            </m:sub>
                          </m:sSub>
                          <m:r>
                            <a:rPr lang="en-US" altLang="en-US" sz="2400" b="0" i="1" smtClean="0">
                              <a:latin typeface="Cambria Math" panose="02040503050406030204" pitchFamily="18" charset="0"/>
                              <a:ea typeface="Cambria Math" panose="02040503050406030204" pitchFamily="18" charset="0"/>
                            </a:rPr>
                            <m:t>−25</m:t>
                          </m:r>
                        </m:e>
                      </m:d>
                    </m:oMath>
                  </m:oMathPara>
                </a14:m>
                <a:endParaRPr lang="en-US" altLang="en-US" sz="24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𝑇</m:t>
                          </m:r>
                        </m:e>
                        <m:sub>
                          <m:r>
                            <a:rPr lang="en-US" altLang="en-US" sz="2400" b="0" i="1" smtClean="0">
                              <a:latin typeface="Cambria Math" panose="02040503050406030204" pitchFamily="18" charset="0"/>
                              <a:ea typeface="Cambria Math" panose="02040503050406030204" pitchFamily="18" charset="0"/>
                            </a:rPr>
                            <m:t>𝑓</m:t>
                          </m:r>
                        </m:sub>
                      </m:sSub>
                      <m:r>
                        <a:rPr lang="en-US" altLang="en-US" sz="2400" b="0" i="1" smtClean="0">
                          <a:latin typeface="Cambria Math" panose="02040503050406030204" pitchFamily="18" charset="0"/>
                          <a:ea typeface="Cambria Math" panose="02040503050406030204" pitchFamily="18" charset="0"/>
                        </a:rPr>
                        <m:t>=93.9℃</m:t>
                      </m:r>
                    </m:oMath>
                  </m:oMathPara>
                </a14:m>
                <a:endParaRPr lang="en-US" altLang="en-US" sz="2400" dirty="0"/>
              </a:p>
              <a:p>
                <a:r>
                  <a:rPr lang="en-US" altLang="en-US" sz="2400" dirty="0"/>
                  <a:t>Heat for 2 mins in microwave, how much boils away?</a:t>
                </a:r>
              </a:p>
              <a:p>
                <a:pPr marL="0" indent="0">
                  <a:buNone/>
                </a:pPr>
                <a14:m>
                  <m:oMathPara xmlns:m="http://schemas.openxmlformats.org/officeDocument/2006/math">
                    <m:oMathParaPr>
                      <m:jc m:val="centerGroup"/>
                    </m:oMathParaPr>
                    <m:oMath xmlns:m="http://schemas.openxmlformats.org/officeDocument/2006/math">
                      <m:sSub>
                        <m:sSubPr>
                          <m:ctrlPr>
                            <a:rPr lang="en-US" altLang="en-US" sz="2400" i="1" smtClean="0">
                              <a:latin typeface="Cambria Math" panose="02040503050406030204" pitchFamily="18" charset="0"/>
                            </a:rPr>
                          </m:ctrlPr>
                        </m:sSubPr>
                        <m:e>
                          <m:r>
                            <a:rPr lang="en-US" altLang="en-US" sz="2400" b="0" i="1" smtClean="0">
                              <a:latin typeface="Cambria Math" panose="02040503050406030204" pitchFamily="18" charset="0"/>
                            </a:rPr>
                            <m:t>𝑄</m:t>
                          </m:r>
                        </m:e>
                        <m:sub>
                          <m:r>
                            <a:rPr lang="en-US" altLang="en-US" sz="2400" b="0" i="1" smtClean="0">
                              <a:latin typeface="Cambria Math" panose="02040503050406030204" pitchFamily="18" charset="0"/>
                            </a:rPr>
                            <m:t>𝑠𝑢𝑝𝑝𝑙𝑖𝑒𝑑</m:t>
                          </m:r>
                        </m:sub>
                      </m:sSub>
                      <m:r>
                        <a:rPr lang="en-US" altLang="en-US" sz="2400" i="1">
                          <a:latin typeface="Cambria Math" panose="02040503050406030204" pitchFamily="18" charset="0"/>
                        </a:rPr>
                        <m:t>=800×</m:t>
                      </m:r>
                      <m:r>
                        <a:rPr lang="en-US" altLang="en-US" sz="2400" b="0" i="1" smtClean="0">
                          <a:latin typeface="Cambria Math" panose="02040503050406030204" pitchFamily="18" charset="0"/>
                        </a:rPr>
                        <m:t>12</m:t>
                      </m:r>
                      <m:r>
                        <a:rPr lang="en-US" altLang="en-US" sz="2400" i="1">
                          <a:latin typeface="Cambria Math" panose="02040503050406030204" pitchFamily="18" charset="0"/>
                        </a:rPr>
                        <m:t>0=</m:t>
                      </m:r>
                      <m:r>
                        <a:rPr lang="en-US" altLang="en-US" sz="2400" b="0" i="1" smtClean="0">
                          <a:latin typeface="Cambria Math" panose="02040503050406030204" pitchFamily="18" charset="0"/>
                        </a:rPr>
                        <m:t>96</m:t>
                      </m:r>
                      <m:r>
                        <a:rPr lang="en-US" altLang="en-US" sz="2400" i="1">
                          <a:latin typeface="Cambria Math" panose="02040503050406030204" pitchFamily="18" charset="0"/>
                          <a:ea typeface="Cambria Math" panose="02040503050406030204" pitchFamily="18" charset="0"/>
                        </a:rPr>
                        <m:t>000</m:t>
                      </m:r>
                      <m:r>
                        <a:rPr lang="en-US" altLang="en-US" sz="2400" i="1">
                          <a:latin typeface="Cambria Math" panose="02040503050406030204" pitchFamily="18" charset="0"/>
                          <a:ea typeface="Cambria Math" panose="02040503050406030204" pitchFamily="18" charset="0"/>
                        </a:rPr>
                        <m:t>𝐽</m:t>
                      </m:r>
                    </m:oMath>
                  </m:oMathPara>
                </a14:m>
                <a:endParaRPr lang="en-US" altLang="en-US" sz="24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𝑄</m:t>
                          </m:r>
                        </m:e>
                        <m:sub>
                          <m:r>
                            <a:rPr lang="en-US" altLang="en-US" sz="2400" b="0" i="1" smtClean="0">
                              <a:latin typeface="Cambria Math" panose="02040503050406030204" pitchFamily="18" charset="0"/>
                              <a:ea typeface="Cambria Math" panose="02040503050406030204" pitchFamily="18" charset="0"/>
                            </a:rPr>
                            <m:t>h𝑒𝑎𝑡𝑖𝑛𝑔</m:t>
                          </m:r>
                        </m:sub>
                      </m:sSub>
                      <m:r>
                        <a:rPr lang="en-US" altLang="en-US" sz="2400" i="1">
                          <a:latin typeface="Cambria Math" panose="02040503050406030204" pitchFamily="18" charset="0"/>
                          <a:ea typeface="Cambria Math" panose="02040503050406030204" pitchFamily="18" charset="0"/>
                        </a:rPr>
                        <m:t>=0.25×4180×</m:t>
                      </m:r>
                      <m:d>
                        <m:dPr>
                          <m:ctrlPr>
                            <a:rPr lang="en-US" altLang="en-US" sz="2400" i="1">
                              <a:latin typeface="Cambria Math" panose="02040503050406030204" pitchFamily="18" charset="0"/>
                              <a:ea typeface="Cambria Math" panose="02040503050406030204" pitchFamily="18" charset="0"/>
                            </a:rPr>
                          </m:ctrlPr>
                        </m:dPr>
                        <m:e>
                          <m:r>
                            <a:rPr lang="en-US" altLang="en-US" sz="2400" b="0" i="1" smtClean="0">
                              <a:latin typeface="Cambria Math" panose="02040503050406030204" pitchFamily="18" charset="0"/>
                              <a:ea typeface="Cambria Math" panose="02040503050406030204" pitchFamily="18" charset="0"/>
                            </a:rPr>
                            <m:t>100</m:t>
                          </m:r>
                          <m:r>
                            <a:rPr lang="en-US" altLang="en-US" sz="2400" i="1">
                              <a:latin typeface="Cambria Math" panose="02040503050406030204" pitchFamily="18" charset="0"/>
                              <a:ea typeface="Cambria Math" panose="02040503050406030204" pitchFamily="18" charset="0"/>
                            </a:rPr>
                            <m:t>−25</m:t>
                          </m:r>
                        </m:e>
                      </m:d>
                      <m:r>
                        <a:rPr lang="en-US" altLang="en-US" sz="2400" b="0" i="1" smtClean="0">
                          <a:latin typeface="Cambria Math" panose="02040503050406030204" pitchFamily="18" charset="0"/>
                          <a:ea typeface="Cambria Math" panose="02040503050406030204" pitchFamily="18" charset="0"/>
                        </a:rPr>
                        <m:t>=78375</m:t>
                      </m:r>
                      <m:r>
                        <a:rPr lang="en-US" altLang="en-US" sz="2400" b="0" i="1" smtClean="0">
                          <a:latin typeface="Cambria Math" panose="02040503050406030204" pitchFamily="18" charset="0"/>
                          <a:ea typeface="Cambria Math" panose="02040503050406030204" pitchFamily="18" charset="0"/>
                        </a:rPr>
                        <m:t>𝐽</m:t>
                      </m:r>
                    </m:oMath>
                  </m:oMathPara>
                </a14:m>
                <a:endParaRPr lang="en-US" altLang="en-US" sz="2400" b="0" i="1"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𝑄</m:t>
                        </m:r>
                      </m:e>
                      <m:sub>
                        <m:r>
                          <a:rPr lang="en-US" altLang="en-US" sz="2400" b="0" i="1" smtClean="0">
                            <a:latin typeface="Cambria Math" panose="02040503050406030204" pitchFamily="18" charset="0"/>
                            <a:ea typeface="Cambria Math" panose="02040503050406030204" pitchFamily="18" charset="0"/>
                          </a:rPr>
                          <m:t>𝑣𝑎𝑝𝑜𝑟𝑖𝑠𝑎𝑡𝑖𝑜𝑛</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𝑄</m:t>
                        </m:r>
                      </m:e>
                      <m:sub>
                        <m:r>
                          <a:rPr lang="en-US" altLang="en-US" sz="2400" i="1">
                            <a:latin typeface="Cambria Math" panose="02040503050406030204" pitchFamily="18" charset="0"/>
                          </a:rPr>
                          <m:t>𝑠𝑢𝑝𝑝𝑙𝑖𝑒𝑑</m:t>
                        </m:r>
                      </m:sub>
                    </m:sSub>
                    <m:r>
                      <a:rPr lang="en-US" altLang="en-US" sz="2400" b="0" i="1" smtClean="0">
                        <a:latin typeface="Cambria Math" panose="02040503050406030204" pitchFamily="18" charset="0"/>
                      </a:rPr>
                      <m:t>−</m:t>
                    </m:r>
                    <m:sSub>
                      <m:sSubPr>
                        <m:ctrlPr>
                          <a:rPr lang="en-US" altLang="en-US" sz="2400" i="1">
                            <a:latin typeface="Cambria Math" panose="02040503050406030204" pitchFamily="18" charset="0"/>
                            <a:ea typeface="Cambria Math" panose="02040503050406030204" pitchFamily="18" charset="0"/>
                          </a:rPr>
                        </m:ctrlPr>
                      </m:sSubPr>
                      <m:e>
                        <m:r>
                          <a:rPr lang="en-US" altLang="en-US" sz="2400" i="1">
                            <a:latin typeface="Cambria Math" panose="02040503050406030204" pitchFamily="18" charset="0"/>
                            <a:ea typeface="Cambria Math" panose="02040503050406030204" pitchFamily="18" charset="0"/>
                          </a:rPr>
                          <m:t>𝑄</m:t>
                        </m:r>
                      </m:e>
                      <m:sub>
                        <m:r>
                          <a:rPr lang="en-US" altLang="en-US" sz="2400" i="1">
                            <a:latin typeface="Cambria Math" panose="02040503050406030204" pitchFamily="18" charset="0"/>
                            <a:ea typeface="Cambria Math" panose="02040503050406030204" pitchFamily="18" charset="0"/>
                          </a:rPr>
                          <m:t>h𝑒𝑎𝑡𝑖𝑛𝑔</m:t>
                        </m:r>
                      </m:sub>
                    </m:sSub>
                    <m:r>
                      <a:rPr lang="en-US" altLang="en-US" sz="2400" b="0" i="1" smtClean="0">
                        <a:latin typeface="Cambria Math" panose="02040503050406030204" pitchFamily="18" charset="0"/>
                        <a:ea typeface="Cambria Math" panose="02040503050406030204" pitchFamily="18" charset="0"/>
                      </a:rPr>
                      <m:t>=96000−78375=17625</m:t>
                    </m:r>
                  </m:oMath>
                </a14:m>
                <a:r>
                  <a:rPr lang="en-US" altLang="en-US" sz="2400" i="1" dirty="0">
                    <a:latin typeface="Cambria Math" panose="02040503050406030204" pitchFamily="18" charset="0"/>
                    <a:ea typeface="Cambria Math" panose="02040503050406030204" pitchFamily="18" charset="0"/>
                  </a:rPr>
                  <a:t>J</a:t>
                </a:r>
              </a:p>
              <a:p>
                <a:pPr marL="0" indent="0">
                  <a:buNone/>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ea typeface="Cambria Math" panose="02040503050406030204" pitchFamily="18" charset="0"/>
                        </a:rPr>
                        <m:t>17625</m:t>
                      </m:r>
                      <m:r>
                        <a:rPr lang="en-US" altLang="en-US" sz="2400" i="1">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𝑚</m:t>
                      </m:r>
                      <m:r>
                        <a:rPr lang="en-US" altLang="en-US" sz="2400" b="0" i="1" smtClean="0">
                          <a:latin typeface="Cambria Math" panose="02040503050406030204" pitchFamily="18" charset="0"/>
                          <a:ea typeface="Cambria Math" panose="02040503050406030204" pitchFamily="18" charset="0"/>
                        </a:rPr>
                        <m:t>2260000</m:t>
                      </m:r>
                    </m:oMath>
                  </m:oMathPara>
                </a14:m>
                <a:endParaRPr lang="en-US" altLang="en-US" sz="24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ea typeface="Cambria Math" panose="02040503050406030204" pitchFamily="18" charset="0"/>
                        </a:rPr>
                        <m:t>𝑚</m:t>
                      </m:r>
                      <m:r>
                        <a:rPr lang="en-US" altLang="en-US" sz="2400" b="0" i="1" smtClean="0">
                          <a:latin typeface="Cambria Math" panose="02040503050406030204" pitchFamily="18" charset="0"/>
                          <a:ea typeface="Cambria Math" panose="02040503050406030204" pitchFamily="18" charset="0"/>
                        </a:rPr>
                        <m:t>=0.00780</m:t>
                      </m:r>
                      <m:r>
                        <a:rPr lang="en-US" altLang="en-US" sz="2400" b="0" i="1" smtClean="0">
                          <a:latin typeface="Cambria Math" panose="02040503050406030204" pitchFamily="18" charset="0"/>
                          <a:ea typeface="Cambria Math" panose="02040503050406030204" pitchFamily="18" charset="0"/>
                        </a:rPr>
                        <m:t>𝑘𝑔</m:t>
                      </m:r>
                    </m:oMath>
                  </m:oMathPara>
                </a14:m>
                <a:endParaRPr lang="en-US" altLang="en-US" sz="2400" dirty="0"/>
              </a:p>
              <a:p>
                <a:pPr marL="0" indent="0">
                  <a:buNone/>
                </a:pPr>
                <a:endParaRPr lang="en-US" altLang="en-US" sz="2400" dirty="0"/>
              </a:p>
            </p:txBody>
          </p:sp>
        </mc:Choice>
        <mc:Fallback xmlns="">
          <p:sp>
            <p:nvSpPr>
              <p:cNvPr id="3" name="Content Placeholder 2">
                <a:extLst>
                  <a:ext uri="{FF2B5EF4-FFF2-40B4-BE49-F238E27FC236}">
                    <a16:creationId xmlns:a16="http://schemas.microsoft.com/office/drawing/2014/main" id="{79B7C8B9-D684-4C51-9F74-F55687E164FE}"/>
                  </a:ext>
                </a:extLst>
              </p:cNvPr>
              <p:cNvSpPr>
                <a:spLocks noGrp="1" noRot="1" noChangeAspect="1" noMove="1" noResize="1" noEditPoints="1" noAdjustHandles="1" noChangeArrowheads="1" noChangeShapeType="1" noTextEdit="1"/>
              </p:cNvSpPr>
              <p:nvPr>
                <p:ph idx="1"/>
              </p:nvPr>
            </p:nvSpPr>
            <p:spPr>
              <a:xfrm>
                <a:off x="685800" y="2194560"/>
                <a:ext cx="10820400" cy="4301490"/>
              </a:xfrm>
              <a:blipFill>
                <a:blip r:embed="rId3"/>
                <a:stretch>
                  <a:fillRect l="-789" t="-2833" r="-56" b="-1416"/>
                </a:stretch>
              </a:blipFill>
            </p:spPr>
            <p:txBody>
              <a:bodyPr/>
              <a:lstStyle/>
              <a:p>
                <a:r>
                  <a:rPr lang="en-AU">
                    <a:noFill/>
                  </a:rPr>
                  <a:t> </a:t>
                </a:r>
              </a:p>
            </p:txBody>
          </p:sp>
        </mc:Fallback>
      </mc:AlternateContent>
    </p:spTree>
    <p:extLst>
      <p:ext uri="{BB962C8B-B14F-4D97-AF65-F5344CB8AC3E}">
        <p14:creationId xmlns:p14="http://schemas.microsoft.com/office/powerpoint/2010/main" val="27850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DCBE-2E8C-4076-A5E3-A23EBDE0FAB7}"/>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FF2E9-88AC-4964-A23D-420D26342F67}"/>
                  </a:ext>
                </a:extLst>
              </p:cNvPr>
              <p:cNvSpPr>
                <a:spLocks noGrp="1"/>
              </p:cNvSpPr>
              <p:nvPr>
                <p:ph idx="1"/>
              </p:nvPr>
            </p:nvSpPr>
            <p:spPr/>
            <p:txBody>
              <a:bodyPr/>
              <a:lstStyle/>
              <a:p>
                <a:r>
                  <a:rPr lang="en-US" dirty="0"/>
                  <a:t>A 2 kW kettle holds 2L of water at 20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AU" dirty="0"/>
                  <a:t>. How long will it be before a quarter of the water has boiled away assuming no heat loss?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𝑃𝑡</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𝑚𝐿</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𝑃𝑡</m:t>
                      </m:r>
                      <m:r>
                        <a:rPr lang="en-US" b="0" i="1" smtClean="0">
                          <a:latin typeface="Cambria Math" panose="02040503050406030204" pitchFamily="18" charset="0"/>
                        </a:rPr>
                        <m:t>=</m:t>
                      </m:r>
                      <m:r>
                        <a:rPr lang="en-US" i="1">
                          <a:latin typeface="Cambria Math" panose="02040503050406030204" pitchFamily="18" charset="0"/>
                        </a:rPr>
                        <m:t>𝑚𝑐</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𝑚𝐿</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2000</m:t>
                      </m:r>
                      <m:r>
                        <a:rPr lang="en-US" b="0" i="1" smtClean="0">
                          <a:latin typeface="Cambria Math" panose="02040503050406030204" pitchFamily="18" charset="0"/>
                        </a:rPr>
                        <m:t>𝑡</m:t>
                      </m:r>
                      <m:r>
                        <a:rPr lang="en-US" b="0" i="1" smtClean="0">
                          <a:latin typeface="Cambria Math" panose="02040503050406030204" pitchFamily="18" charset="0"/>
                        </a:rPr>
                        <m:t>=2×4180×80+0.5×2260000</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=899.4</m:t>
                      </m:r>
                      <m:r>
                        <a:rPr lang="en-US" b="0" i="1" smtClean="0">
                          <a:latin typeface="Cambria Math" panose="02040503050406030204" pitchFamily="18" charset="0"/>
                          <a:ea typeface="Cambria Math" panose="02040503050406030204" pitchFamily="18" charset="0"/>
                        </a:rPr>
                        <m:t>𝑠</m:t>
                      </m:r>
                    </m:oMath>
                  </m:oMathPara>
                </a14:m>
                <a:endParaRPr lang="en-AU" dirty="0"/>
              </a:p>
            </p:txBody>
          </p:sp>
        </mc:Choice>
        <mc:Fallback xmlns="">
          <p:sp>
            <p:nvSpPr>
              <p:cNvPr id="3" name="Content Placeholder 2">
                <a:extLst>
                  <a:ext uri="{FF2B5EF4-FFF2-40B4-BE49-F238E27FC236}">
                    <a16:creationId xmlns:a16="http://schemas.microsoft.com/office/drawing/2014/main" id="{87CFF2E9-88AC-4964-A23D-420D26342F67}"/>
                  </a:ext>
                </a:extLst>
              </p:cNvPr>
              <p:cNvSpPr>
                <a:spLocks noGrp="1" noRot="1" noChangeAspect="1" noMove="1" noResize="1" noEditPoints="1" noAdjustHandles="1" noChangeArrowheads="1" noChangeShapeType="1" noTextEdit="1"/>
              </p:cNvSpPr>
              <p:nvPr>
                <p:ph idx="1"/>
              </p:nvPr>
            </p:nvSpPr>
            <p:spPr>
              <a:blipFill>
                <a:blip r:embed="rId3"/>
                <a:stretch>
                  <a:fillRect l="-676" t="-1970" r="-1070"/>
                </a:stretch>
              </a:blipFill>
            </p:spPr>
            <p:txBody>
              <a:bodyPr/>
              <a:lstStyle/>
              <a:p>
                <a:r>
                  <a:rPr lang="en-AU">
                    <a:noFill/>
                  </a:rPr>
                  <a:t> </a:t>
                </a:r>
              </a:p>
            </p:txBody>
          </p:sp>
        </mc:Fallback>
      </mc:AlternateContent>
    </p:spTree>
    <p:extLst>
      <p:ext uri="{BB962C8B-B14F-4D97-AF65-F5344CB8AC3E}">
        <p14:creationId xmlns:p14="http://schemas.microsoft.com/office/powerpoint/2010/main" val="20138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826F-8932-4A3B-AC16-770DBBF4CDA5}"/>
              </a:ext>
            </a:extLst>
          </p:cNvPr>
          <p:cNvSpPr>
            <a:spLocks noGrp="1"/>
          </p:cNvSpPr>
          <p:nvPr>
            <p:ph type="title"/>
          </p:nvPr>
        </p:nvSpPr>
        <p:spPr/>
        <p:txBody>
          <a:bodyPr/>
          <a:lstStyle/>
          <a:p>
            <a:r>
              <a:rPr lang="en-US" dirty="0"/>
              <a:t>Example 3</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792DC-7766-4A5A-88C5-11BA8F316F5C}"/>
                  </a:ext>
                </a:extLst>
              </p:cNvPr>
              <p:cNvSpPr>
                <a:spLocks noGrp="1"/>
              </p:cNvSpPr>
              <p:nvPr>
                <p:ph idx="1"/>
              </p:nvPr>
            </p:nvSpPr>
            <p:spPr/>
            <p:txBody>
              <a:bodyPr/>
              <a:lstStyle/>
              <a:p>
                <a:r>
                  <a:rPr lang="en-US" altLang="en-US" sz="2400" dirty="0"/>
                  <a:t>Calculate the heat required to convert 5kg of ice at -20 </a:t>
                </a:r>
                <a:r>
                  <a:rPr lang="en-US" altLang="en-US" sz="2400" baseline="30000" dirty="0"/>
                  <a:t>0</a:t>
                </a:r>
                <a:r>
                  <a:rPr lang="en-US" altLang="en-US" sz="2400" dirty="0"/>
                  <a:t>C into steam at 100</a:t>
                </a:r>
                <a:r>
                  <a:rPr lang="en-US" altLang="en-US" sz="2400" baseline="30000" dirty="0"/>
                  <a:t>0</a:t>
                </a:r>
                <a:r>
                  <a:rPr lang="en-US" altLang="en-US" sz="2400" dirty="0"/>
                  <a:t>C</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𝑚𝐿</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=5×2108×20+5×334000+5×4180×100+5×2260000</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=15270800 </m:t>
                      </m:r>
                      <m:r>
                        <a:rPr lang="en-US" b="0" i="1" smtClean="0">
                          <a:latin typeface="Cambria Math" panose="02040503050406030204" pitchFamily="18" charset="0"/>
                        </a:rPr>
                        <m:t>𝐽</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=15.3 </m:t>
                      </m:r>
                      <m:r>
                        <a:rPr lang="en-US" b="0" i="1" smtClean="0">
                          <a:latin typeface="Cambria Math" panose="02040503050406030204" pitchFamily="18" charset="0"/>
                        </a:rPr>
                        <m:t>𝑀𝐽</m:t>
                      </m:r>
                    </m:oMath>
                  </m:oMathPara>
                </a14:m>
                <a:endParaRPr lang="en-AU" dirty="0"/>
              </a:p>
            </p:txBody>
          </p:sp>
        </mc:Choice>
        <mc:Fallback xmlns="">
          <p:sp>
            <p:nvSpPr>
              <p:cNvPr id="3" name="Content Placeholder 2">
                <a:extLst>
                  <a:ext uri="{FF2B5EF4-FFF2-40B4-BE49-F238E27FC236}">
                    <a16:creationId xmlns:a16="http://schemas.microsoft.com/office/drawing/2014/main" id="{832792DC-7766-4A5A-88C5-11BA8F316F5C}"/>
                  </a:ext>
                </a:extLst>
              </p:cNvPr>
              <p:cNvSpPr>
                <a:spLocks noGrp="1" noRot="1" noChangeAspect="1" noMove="1" noResize="1" noEditPoints="1" noAdjustHandles="1" noChangeArrowheads="1" noChangeShapeType="1" noTextEdit="1"/>
              </p:cNvSpPr>
              <p:nvPr>
                <p:ph idx="1"/>
              </p:nvPr>
            </p:nvSpPr>
            <p:spPr>
              <a:blipFill>
                <a:blip r:embed="rId2"/>
                <a:stretch>
                  <a:fillRect l="-789" t="-2121" r="-507"/>
                </a:stretch>
              </a:blipFill>
            </p:spPr>
            <p:txBody>
              <a:bodyPr/>
              <a:lstStyle/>
              <a:p>
                <a:r>
                  <a:rPr lang="en-AU">
                    <a:noFill/>
                  </a:rPr>
                  <a:t> </a:t>
                </a:r>
              </a:p>
            </p:txBody>
          </p:sp>
        </mc:Fallback>
      </mc:AlternateContent>
    </p:spTree>
    <p:extLst>
      <p:ext uri="{BB962C8B-B14F-4D97-AF65-F5344CB8AC3E}">
        <p14:creationId xmlns:p14="http://schemas.microsoft.com/office/powerpoint/2010/main" val="129089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1520-A934-4125-B148-5E9739E7E3C5}"/>
              </a:ext>
            </a:extLst>
          </p:cNvPr>
          <p:cNvSpPr>
            <a:spLocks noGrp="1"/>
          </p:cNvSpPr>
          <p:nvPr>
            <p:ph type="title"/>
          </p:nvPr>
        </p:nvSpPr>
        <p:spPr/>
        <p:txBody>
          <a:bodyPr/>
          <a:lstStyle/>
          <a:p>
            <a:r>
              <a:rPr lang="en-US" dirty="0"/>
              <a:t>Cooling effect of evaporation</a:t>
            </a:r>
            <a:endParaRPr lang="en-AU" dirty="0"/>
          </a:p>
        </p:txBody>
      </p:sp>
      <p:sp>
        <p:nvSpPr>
          <p:cNvPr id="3" name="Content Placeholder 2">
            <a:extLst>
              <a:ext uri="{FF2B5EF4-FFF2-40B4-BE49-F238E27FC236}">
                <a16:creationId xmlns:a16="http://schemas.microsoft.com/office/drawing/2014/main" id="{DDD0D199-0B0F-4A4A-A05C-3D166491E551}"/>
              </a:ext>
            </a:extLst>
          </p:cNvPr>
          <p:cNvSpPr>
            <a:spLocks noGrp="1"/>
          </p:cNvSpPr>
          <p:nvPr>
            <p:ph idx="1"/>
          </p:nvPr>
        </p:nvSpPr>
        <p:spPr>
          <a:xfrm>
            <a:off x="685800" y="2194560"/>
            <a:ext cx="7462935" cy="4024125"/>
          </a:xfrm>
        </p:spPr>
        <p:txBody>
          <a:bodyPr/>
          <a:lstStyle/>
          <a:p>
            <a:r>
              <a:rPr lang="en-US" dirty="0"/>
              <a:t>Sweating, panting and Coolgardie safe all use evaporation to cool an object.</a:t>
            </a:r>
          </a:p>
          <a:p>
            <a:r>
              <a:rPr lang="en-US" dirty="0"/>
              <a:t>As water evaporates the particles that undergo a phase change must absorb the latent heat of </a:t>
            </a:r>
            <a:r>
              <a:rPr lang="en-US" dirty="0" err="1"/>
              <a:t>vaporisation</a:t>
            </a:r>
            <a:r>
              <a:rPr lang="en-US" dirty="0"/>
              <a:t> from their surroundings to break the bonds between particles</a:t>
            </a:r>
          </a:p>
          <a:p>
            <a:r>
              <a:rPr lang="en-US" dirty="0"/>
              <a:t>As the evaporating particles are absorbing energy from their surroundings it has a cooling effect on the surroundings</a:t>
            </a:r>
            <a:endParaRPr lang="en-AU" dirty="0"/>
          </a:p>
        </p:txBody>
      </p:sp>
      <p:pic>
        <p:nvPicPr>
          <p:cNvPr id="19458" name="Picture 2" descr="Image result for coolgardie safe">
            <a:extLst>
              <a:ext uri="{FF2B5EF4-FFF2-40B4-BE49-F238E27FC236}">
                <a16:creationId xmlns:a16="http://schemas.microsoft.com/office/drawing/2014/main" id="{51AC304E-7899-4F84-AF24-C5279F925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819" y="2489718"/>
            <a:ext cx="3342886" cy="334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6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6DEF-EB4D-438C-9844-C429F2FD4329}"/>
              </a:ext>
            </a:extLst>
          </p:cNvPr>
          <p:cNvSpPr>
            <a:spLocks noGrp="1"/>
          </p:cNvSpPr>
          <p:nvPr>
            <p:ph type="title"/>
          </p:nvPr>
        </p:nvSpPr>
        <p:spPr/>
        <p:txBody>
          <a:bodyPr/>
          <a:lstStyle/>
          <a:p>
            <a:r>
              <a:rPr lang="en-US" dirty="0"/>
              <a:t>Method of mixtures with latent heat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ED6219-02D0-44EE-832C-39F148B9EBC1}"/>
                  </a:ext>
                </a:extLst>
              </p:cNvPr>
              <p:cNvSpPr>
                <a:spLocks noGrp="1"/>
              </p:cNvSpPr>
              <p:nvPr>
                <p:ph idx="1"/>
              </p:nvPr>
            </p:nvSpPr>
            <p:spPr/>
            <p:txBody>
              <a:bodyPr/>
              <a:lstStyle/>
              <a:p>
                <a:r>
                  <a:rPr lang="en-US" altLang="en-US" dirty="0"/>
                  <a:t>Determine the mass of ice at 0 </a:t>
                </a:r>
                <a:r>
                  <a:rPr lang="en-US" altLang="en-US" baseline="30000" dirty="0"/>
                  <a:t>0</a:t>
                </a:r>
                <a:r>
                  <a:rPr lang="en-US" altLang="en-US" dirty="0"/>
                  <a:t>C that is placed into a beaker of 250 mL of water at 25 </a:t>
                </a:r>
                <a:r>
                  <a:rPr lang="en-US" altLang="en-US" baseline="30000" dirty="0"/>
                  <a:t>0</a:t>
                </a:r>
                <a:r>
                  <a:rPr lang="en-US" altLang="en-US" dirty="0"/>
                  <a:t>C if the final temperature reached is 21 </a:t>
                </a:r>
                <a:r>
                  <a:rPr lang="en-US" altLang="en-US" baseline="30000" dirty="0"/>
                  <a:t>0</a:t>
                </a:r>
                <a:r>
                  <a:rPr lang="en-US" altLang="en-US" dirty="0"/>
                  <a:t>C</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0.25</m:t>
                      </m:r>
                      <m:r>
                        <a:rPr lang="en-US" b="0" i="1" smtClean="0">
                          <a:latin typeface="Cambria Math" panose="02040503050406030204" pitchFamily="18" charset="0"/>
                          <a:ea typeface="Cambria Math" panose="02040503050406030204" pitchFamily="18" charset="0"/>
                        </a:rPr>
                        <m:t>×4180×4=</m:t>
                      </m:r>
                      <m:r>
                        <a:rPr lang="en-US" b="0" i="1" smtClean="0">
                          <a:latin typeface="Cambria Math" panose="02040503050406030204" pitchFamily="18" charset="0"/>
                          <a:ea typeface="Cambria Math" panose="02040503050406030204" pitchFamily="18" charset="0"/>
                        </a:rPr>
                        <m:t>𝑚</m:t>
                      </m:r>
                      <m:r>
                        <a:rPr lang="en-US" b="0" i="0" smtClean="0">
                          <a:latin typeface="Cambria Math" panose="02040503050406030204" pitchFamily="18" charset="0"/>
                          <a:ea typeface="Cambria Math" panose="02040503050406030204" pitchFamily="18" charset="0"/>
                        </a:rPr>
                        <m:t>334000+</m:t>
                      </m:r>
                      <m:r>
                        <m:rPr>
                          <m:sty m:val="p"/>
                        </m:rPr>
                        <a:rPr lang="en-US" b="0" i="0" smtClean="0">
                          <a:latin typeface="Cambria Math" panose="02040503050406030204" pitchFamily="18" charset="0"/>
                          <a:ea typeface="Cambria Math" panose="02040503050406030204" pitchFamily="18" charset="0"/>
                        </a:rPr>
                        <m:t>m</m:t>
                      </m:r>
                      <m:r>
                        <a:rPr lang="en-US" b="0" i="0" smtClean="0">
                          <a:latin typeface="Cambria Math" panose="02040503050406030204" pitchFamily="18" charset="0"/>
                          <a:ea typeface="Cambria Math" panose="02040503050406030204" pitchFamily="18" charset="0"/>
                        </a:rPr>
                        <m:t>4180</m:t>
                      </m:r>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21</m:t>
                      </m:r>
                    </m:oMath>
                  </m:oMathPara>
                </a14:m>
                <a:endParaRPr lang="en-US" b="0" i="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m</m:t>
                      </m:r>
                      <m:r>
                        <a:rPr lang="en-US" b="0" i="0" smtClean="0">
                          <a:latin typeface="Cambria Math" panose="02040503050406030204" pitchFamily="18" charset="0"/>
                          <a:ea typeface="Cambria Math" panose="02040503050406030204" pitchFamily="18" charset="0"/>
                        </a:rPr>
                        <m:t>=0.00991 </m:t>
                      </m:r>
                      <m:r>
                        <m:rPr>
                          <m:sty m:val="p"/>
                        </m:rPr>
                        <a:rPr lang="en-US" b="0" i="0" smtClean="0">
                          <a:latin typeface="Cambria Math" panose="02040503050406030204" pitchFamily="18" charset="0"/>
                          <a:ea typeface="Cambria Math" panose="02040503050406030204" pitchFamily="18" charset="0"/>
                        </a:rPr>
                        <m:t>kg</m:t>
                      </m:r>
                    </m:oMath>
                  </m:oMathPara>
                </a14:m>
                <a:endParaRPr lang="en-AU" dirty="0"/>
              </a:p>
              <a:p>
                <a:r>
                  <a:rPr lang="en-US" altLang="en-US" dirty="0"/>
                  <a:t>6000 g of copper at 750 </a:t>
                </a:r>
                <a:r>
                  <a:rPr lang="en-US" altLang="en-US" baseline="30000" dirty="0"/>
                  <a:t>0</a:t>
                </a:r>
                <a:r>
                  <a:rPr lang="en-US" altLang="en-US" dirty="0"/>
                  <a:t>C is plunged into 1L of water at 25</a:t>
                </a:r>
                <a:r>
                  <a:rPr lang="en-US" altLang="en-US" baseline="30000" dirty="0"/>
                  <a:t>0</a:t>
                </a:r>
                <a:r>
                  <a:rPr lang="en-US" altLang="en-US" dirty="0"/>
                  <a:t>C, determine the mass of water that evaporates. </a:t>
                </a:r>
                <a:r>
                  <a:rPr lang="en-US" altLang="en-US" dirty="0" err="1"/>
                  <a:t>C</a:t>
                </a:r>
                <a:r>
                  <a:rPr lang="en-US" altLang="en-US" baseline="-25000" dirty="0" err="1"/>
                  <a:t>Cu</a:t>
                </a:r>
                <a:r>
                  <a:rPr lang="en-US" altLang="en-US" dirty="0"/>
                  <a:t>= 390 J kg</a:t>
                </a:r>
                <a:r>
                  <a:rPr lang="en-US" altLang="en-US" baseline="30000" dirty="0"/>
                  <a:t>-1 </a:t>
                </a:r>
                <a:r>
                  <a:rPr lang="en-US" altLang="en-US" dirty="0"/>
                  <a:t>K</a:t>
                </a:r>
                <a:endParaRPr lang="en-US" altLang="en-US" baseline="30000" dirty="0"/>
              </a:p>
              <a:p>
                <a:pPr marL="0" indent="0">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rPr>
                        <m:t>𝑚𝑐</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𝑇</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𝑚𝑐</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𝑇</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𝑚𝐿</m:t>
                      </m:r>
                    </m:oMath>
                  </m:oMathPara>
                </a14:m>
                <a:endParaRPr lang="en-US" alt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6×390×650=1×4180×75+</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2260000</m:t>
                      </m:r>
                    </m:oMath>
                  </m:oMathPara>
                </a14:m>
                <a:endParaRPr lang="en-US" alt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=0.534 </m:t>
                      </m:r>
                      <m:r>
                        <a:rPr lang="en-US" altLang="en-US" b="0" i="1" smtClean="0">
                          <a:latin typeface="Cambria Math" panose="02040503050406030204" pitchFamily="18" charset="0"/>
                          <a:ea typeface="Cambria Math" panose="02040503050406030204" pitchFamily="18" charset="0"/>
                        </a:rPr>
                        <m:t>𝑘𝑔</m:t>
                      </m:r>
                    </m:oMath>
                  </m:oMathPara>
                </a14:m>
                <a:endParaRPr lang="en-US" alt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71ED6219-02D0-44EE-832C-39F148B9EBC1}"/>
                  </a:ext>
                </a:extLst>
              </p:cNvPr>
              <p:cNvSpPr>
                <a:spLocks noGrp="1" noRot="1" noChangeAspect="1" noMove="1" noResize="1" noEditPoints="1" noAdjustHandles="1" noChangeArrowheads="1" noChangeShapeType="1" noTextEdit="1"/>
              </p:cNvSpPr>
              <p:nvPr>
                <p:ph idx="1"/>
              </p:nvPr>
            </p:nvSpPr>
            <p:spPr>
              <a:blipFill>
                <a:blip r:embed="rId3"/>
                <a:stretch>
                  <a:fillRect l="-676" t="-1970"/>
                </a:stretch>
              </a:blipFill>
            </p:spPr>
            <p:txBody>
              <a:bodyPr/>
              <a:lstStyle/>
              <a:p>
                <a:r>
                  <a:rPr lang="en-AU">
                    <a:noFill/>
                  </a:rPr>
                  <a:t> </a:t>
                </a:r>
              </a:p>
            </p:txBody>
          </p:sp>
        </mc:Fallback>
      </mc:AlternateContent>
    </p:spTree>
    <p:extLst>
      <p:ext uri="{BB962C8B-B14F-4D97-AF65-F5344CB8AC3E}">
        <p14:creationId xmlns:p14="http://schemas.microsoft.com/office/powerpoint/2010/main" val="274112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566355-4808-4684-AE4E-C69ACDE866A6}"/>
              </a:ext>
            </a:extLst>
          </p:cNvPr>
          <p:cNvSpPr>
            <a:spLocks noGrp="1"/>
          </p:cNvSpPr>
          <p:nvPr>
            <p:ph type="title"/>
          </p:nvPr>
        </p:nvSpPr>
        <p:spPr/>
        <p:txBody>
          <a:bodyPr/>
          <a:lstStyle/>
          <a:p>
            <a:r>
              <a:rPr lang="en-US" dirty="0"/>
              <a:t>Heat transfer</a:t>
            </a:r>
            <a:endParaRPr lang="en-AU" dirty="0"/>
          </a:p>
        </p:txBody>
      </p:sp>
      <p:sp>
        <p:nvSpPr>
          <p:cNvPr id="6" name="Content Placeholder 5">
            <a:extLst>
              <a:ext uri="{FF2B5EF4-FFF2-40B4-BE49-F238E27FC236}">
                <a16:creationId xmlns:a16="http://schemas.microsoft.com/office/drawing/2014/main" id="{7E9B835B-52DB-4643-86A3-A8474693C987}"/>
              </a:ext>
            </a:extLst>
          </p:cNvPr>
          <p:cNvSpPr>
            <a:spLocks noGrp="1"/>
          </p:cNvSpPr>
          <p:nvPr>
            <p:ph idx="1"/>
          </p:nvPr>
        </p:nvSpPr>
        <p:spPr/>
        <p:txBody>
          <a:bodyPr/>
          <a:lstStyle/>
          <a:p>
            <a:r>
              <a:rPr lang="en-US" dirty="0"/>
              <a:t>Whenever a temperature gradient exists heat will move from areas of high temperature to low temperature</a:t>
            </a:r>
          </a:p>
          <a:p>
            <a:r>
              <a:rPr lang="en-US" dirty="0"/>
              <a:t>3 different methods of heat transfer; conduction, convection and radiation</a:t>
            </a:r>
          </a:p>
          <a:p>
            <a:r>
              <a:rPr lang="en-US" dirty="0"/>
              <a:t>Heat flow to achieve thermal equilibrium: all objects in a system at the same temperature</a:t>
            </a:r>
            <a:endParaRPr lang="en-AU" dirty="0"/>
          </a:p>
        </p:txBody>
      </p:sp>
    </p:spTree>
    <p:extLst>
      <p:ext uri="{BB962C8B-B14F-4D97-AF65-F5344CB8AC3E}">
        <p14:creationId xmlns:p14="http://schemas.microsoft.com/office/powerpoint/2010/main" val="2365358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D470-99A2-43BE-8861-DCBF2CCBD7B8}"/>
              </a:ext>
            </a:extLst>
          </p:cNvPr>
          <p:cNvSpPr>
            <a:spLocks noGrp="1"/>
          </p:cNvSpPr>
          <p:nvPr>
            <p:ph type="title"/>
          </p:nvPr>
        </p:nvSpPr>
        <p:spPr/>
        <p:txBody>
          <a:bodyPr/>
          <a:lstStyle/>
          <a:p>
            <a:r>
              <a:rPr lang="en-US" dirty="0"/>
              <a:t>Conduction</a:t>
            </a:r>
            <a:endParaRPr lang="en-AU" dirty="0"/>
          </a:p>
        </p:txBody>
      </p:sp>
      <p:sp>
        <p:nvSpPr>
          <p:cNvPr id="3" name="Content Placeholder 2">
            <a:extLst>
              <a:ext uri="{FF2B5EF4-FFF2-40B4-BE49-F238E27FC236}">
                <a16:creationId xmlns:a16="http://schemas.microsoft.com/office/drawing/2014/main" id="{0F62E311-DAB0-49FA-8954-7FE7E0ED560C}"/>
              </a:ext>
            </a:extLst>
          </p:cNvPr>
          <p:cNvSpPr>
            <a:spLocks noGrp="1"/>
          </p:cNvSpPr>
          <p:nvPr>
            <p:ph idx="1"/>
          </p:nvPr>
        </p:nvSpPr>
        <p:spPr>
          <a:xfrm>
            <a:off x="685800" y="2194560"/>
            <a:ext cx="10820400" cy="4292504"/>
          </a:xfrm>
        </p:spPr>
        <p:txBody>
          <a:bodyPr>
            <a:normAutofit/>
          </a:bodyPr>
          <a:lstStyle/>
          <a:p>
            <a:r>
              <a:rPr lang="en-GB" dirty="0"/>
              <a:t>As a solid is heated, the particles vibrate faster, these vibrations make the adjacent particles vibrate, and so on and so on, the vibrations are passed along the solid and so is the heat energy </a:t>
            </a:r>
            <a:endParaRPr lang="en-AU" dirty="0"/>
          </a:p>
          <a:p>
            <a:r>
              <a:rPr lang="en-GB" dirty="0"/>
              <a:t>The outer electrons for metal atoms drift, and are free to move. When the metal is heated, this ‘sea of electrons’ gain kinetic energy and transfer it throughout the metal</a:t>
            </a:r>
            <a:endParaRPr lang="en-AU" dirty="0"/>
          </a:p>
          <a:p>
            <a:r>
              <a:rPr lang="en-GB" dirty="0"/>
              <a:t>Insulators, such as wood and plastic, do not have this ‘sea of electrons’ which is why they do not conduct heat as well as metals.</a:t>
            </a:r>
            <a:endParaRPr lang="en-US" dirty="0"/>
          </a:p>
        </p:txBody>
      </p:sp>
    </p:spTree>
    <p:extLst>
      <p:ext uri="{BB962C8B-B14F-4D97-AF65-F5344CB8AC3E}">
        <p14:creationId xmlns:p14="http://schemas.microsoft.com/office/powerpoint/2010/main" val="2279950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D470-99A2-43BE-8861-DCBF2CCBD7B8}"/>
              </a:ext>
            </a:extLst>
          </p:cNvPr>
          <p:cNvSpPr>
            <a:spLocks noGrp="1"/>
          </p:cNvSpPr>
          <p:nvPr>
            <p:ph type="title"/>
          </p:nvPr>
        </p:nvSpPr>
        <p:spPr/>
        <p:txBody>
          <a:bodyPr/>
          <a:lstStyle/>
          <a:p>
            <a:r>
              <a:rPr lang="en-US" dirty="0"/>
              <a:t>Conduction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62E311-DAB0-49FA-8954-7FE7E0ED560C}"/>
                  </a:ext>
                </a:extLst>
              </p:cNvPr>
              <p:cNvSpPr>
                <a:spLocks noGrp="1"/>
              </p:cNvSpPr>
              <p:nvPr>
                <p:ph idx="1"/>
              </p:nvPr>
            </p:nvSpPr>
            <p:spPr>
              <a:xfrm>
                <a:off x="685800" y="2194560"/>
                <a:ext cx="10820400" cy="429250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𝐻</m:t>
                          </m:r>
                        </m:sub>
                      </m:sSub>
                      <m:r>
                        <a:rPr lang="en-US" b="0" i="1" smtClean="0">
                          <a:latin typeface="Cambria Math" panose="02040503050406030204" pitchFamily="18" charset="0"/>
                        </a:rPr>
                        <m:t>=</m:t>
                      </m:r>
                      <m:r>
                        <m:rPr>
                          <m:sty m:val="p"/>
                        </m:rPr>
                        <a:rPr lang="el-GR" b="0" i="1" smtClean="0">
                          <a:latin typeface="Cambria Math" panose="02040503050406030204" pitchFamily="18" charset="0"/>
                        </a:rPr>
                        <m:t>κ</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𝐿</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𝐻</m:t>
                          </m:r>
                        </m:sub>
                      </m:sSub>
                      <m:r>
                        <a:rPr lang="en-US" b="0" i="1" smtClean="0">
                          <a:latin typeface="Cambria Math" panose="02040503050406030204" pitchFamily="18" charset="0"/>
                        </a:rPr>
                        <m:t>=</m:t>
                      </m:r>
                      <m:r>
                        <a:rPr lang="en-US" b="0" i="1" smtClean="0">
                          <a:latin typeface="Cambria Math" panose="02040503050406030204" pitchFamily="18" charset="0"/>
                        </a:rPr>
                        <m:t>h𝑒𝑎𝑡</m:t>
                      </m:r>
                      <m:r>
                        <a:rPr lang="en-US" b="0" i="1" smtClean="0">
                          <a:latin typeface="Cambria Math" panose="02040503050406030204" pitchFamily="18" charset="0"/>
                        </a:rPr>
                        <m:t> </m:t>
                      </m:r>
                      <m:r>
                        <a:rPr lang="en-US" b="0" i="1" smtClean="0">
                          <a:latin typeface="Cambria Math" panose="02040503050406030204" pitchFamily="18" charset="0"/>
                        </a:rPr>
                        <m:t>𝑓𝑙𝑜𝑤</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rPr>
                        <m:t>κ</m:t>
                      </m:r>
                      <m:r>
                        <a:rPr lang="en-US" b="0" i="1" smtClean="0">
                          <a:latin typeface="Cambria Math" panose="02040503050406030204" pitchFamily="18" charset="0"/>
                        </a:rPr>
                        <m:t>=</m:t>
                      </m:r>
                      <m:r>
                        <a:rPr lang="en-US" b="0" i="1" smtClean="0">
                          <a:latin typeface="Cambria Math" panose="02040503050406030204" pitchFamily="18" charset="0"/>
                        </a:rPr>
                        <m:t>𝑡h𝑒𝑟𝑚𝑎𝑙</m:t>
                      </m:r>
                      <m:r>
                        <a:rPr lang="en-US" b="0" i="1" smtClean="0">
                          <a:latin typeface="Cambria Math" panose="02040503050406030204" pitchFamily="18" charset="0"/>
                        </a:rPr>
                        <m:t> </m:t>
                      </m:r>
                      <m:r>
                        <a:rPr lang="en-US" b="0" i="1" smtClean="0">
                          <a:latin typeface="Cambria Math" panose="02040503050406030204" pitchFamily="18" charset="0"/>
                        </a:rPr>
                        <m:t>𝑐𝑜𝑛𝑑𝑢𝑐𝑡𝑖𝑣𝑖𝑡𝑦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𝑠𝑒𝑐𝑡𝑖𝑜𝑛𝑎𝑙</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𝑙𝑒𝑛𝑔𝑡h</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𝑑𝑖𝑓𝑓𝑒𝑟𝑒𝑛𝑐𝑒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𝑡𝑒𝑚𝑝𝑒𝑟𝑎𝑡𝑢𝑟𝑒</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oMath>
                  </m:oMathPara>
                </a14:m>
                <a:endParaRPr lang="en-US" b="0" dirty="0">
                  <a:ea typeface="Cambria Math" panose="02040503050406030204" pitchFamily="18" charset="0"/>
                </a:endParaRPr>
              </a:p>
              <a:p>
                <a:pPr marL="0" indent="0">
                  <a:buNone/>
                </a:pPr>
                <a:endParaRPr lang="en-AU" dirty="0"/>
              </a:p>
              <a:p>
                <a:r>
                  <a:rPr lang="en-US" dirty="0"/>
                  <a:t>W</a:t>
                </a:r>
                <a:r>
                  <a:rPr lang="en-AU" dirty="0"/>
                  <a:t>ill not routinely perform calculations with this equation</a:t>
                </a:r>
              </a:p>
            </p:txBody>
          </p:sp>
        </mc:Choice>
        <mc:Fallback xmlns="">
          <p:sp>
            <p:nvSpPr>
              <p:cNvPr id="3" name="Content Placeholder 2">
                <a:extLst>
                  <a:ext uri="{FF2B5EF4-FFF2-40B4-BE49-F238E27FC236}">
                    <a16:creationId xmlns:a16="http://schemas.microsoft.com/office/drawing/2014/main" id="{0F62E311-DAB0-49FA-8954-7FE7E0ED560C}"/>
                  </a:ext>
                </a:extLst>
              </p:cNvPr>
              <p:cNvSpPr>
                <a:spLocks noGrp="1" noRot="1" noChangeAspect="1" noMove="1" noResize="1" noEditPoints="1" noAdjustHandles="1" noChangeArrowheads="1" noChangeShapeType="1" noTextEdit="1"/>
              </p:cNvSpPr>
              <p:nvPr>
                <p:ph idx="1"/>
              </p:nvPr>
            </p:nvSpPr>
            <p:spPr>
              <a:xfrm>
                <a:off x="685800" y="2194560"/>
                <a:ext cx="10820400" cy="4292504"/>
              </a:xfrm>
              <a:blipFill>
                <a:blip r:embed="rId2"/>
                <a:stretch>
                  <a:fillRect l="-676"/>
                </a:stretch>
              </a:blipFill>
            </p:spPr>
            <p:txBody>
              <a:bodyPr/>
              <a:lstStyle/>
              <a:p>
                <a:r>
                  <a:rPr lang="en-AU">
                    <a:noFill/>
                  </a:rPr>
                  <a:t> </a:t>
                </a:r>
              </a:p>
            </p:txBody>
          </p:sp>
        </mc:Fallback>
      </mc:AlternateContent>
    </p:spTree>
    <p:extLst>
      <p:ext uri="{BB962C8B-B14F-4D97-AF65-F5344CB8AC3E}">
        <p14:creationId xmlns:p14="http://schemas.microsoft.com/office/powerpoint/2010/main" val="163031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7017-8555-42C2-85EC-C37843F21560}"/>
              </a:ext>
            </a:extLst>
          </p:cNvPr>
          <p:cNvSpPr>
            <a:spLocks noGrp="1"/>
          </p:cNvSpPr>
          <p:nvPr>
            <p:ph type="title"/>
          </p:nvPr>
        </p:nvSpPr>
        <p:spPr/>
        <p:txBody>
          <a:bodyPr/>
          <a:lstStyle/>
          <a:p>
            <a:r>
              <a:rPr lang="en-US" dirty="0"/>
              <a:t>Conductors</a:t>
            </a:r>
            <a:endParaRPr lang="en-AU" dirty="0"/>
          </a:p>
        </p:txBody>
      </p:sp>
      <p:sp>
        <p:nvSpPr>
          <p:cNvPr id="3" name="Content Placeholder 2">
            <a:extLst>
              <a:ext uri="{FF2B5EF4-FFF2-40B4-BE49-F238E27FC236}">
                <a16:creationId xmlns:a16="http://schemas.microsoft.com/office/drawing/2014/main" id="{F120C1C6-3953-4D01-918B-6257DD63A947}"/>
              </a:ext>
            </a:extLst>
          </p:cNvPr>
          <p:cNvSpPr>
            <a:spLocks noGrp="1"/>
          </p:cNvSpPr>
          <p:nvPr>
            <p:ph idx="1"/>
          </p:nvPr>
        </p:nvSpPr>
        <p:spPr>
          <a:xfrm>
            <a:off x="5469147" y="2194560"/>
            <a:ext cx="6257026" cy="4024125"/>
          </a:xfrm>
        </p:spPr>
        <p:txBody>
          <a:bodyPr/>
          <a:lstStyle/>
          <a:p>
            <a:r>
              <a:rPr lang="en-US" dirty="0"/>
              <a:t>Not all materials conduct heat at the same rate</a:t>
            </a:r>
          </a:p>
          <a:p>
            <a:r>
              <a:rPr lang="en-US" dirty="0"/>
              <a:t>Conduction is the dominant heat transfer method in solids, much smaller effect in fluids</a:t>
            </a:r>
          </a:p>
          <a:p>
            <a:r>
              <a:rPr lang="en-US" dirty="0"/>
              <a:t>Faster in materials with more rigid bonds between particles</a:t>
            </a:r>
            <a:endParaRPr lang="en-AU"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68EF9E8-D8E8-4A1C-9EEC-DA6BFC38BAB0}"/>
                  </a:ext>
                </a:extLst>
              </p:cNvPr>
              <p:cNvGraphicFramePr>
                <a:graphicFrameLocks noGrp="1"/>
              </p:cNvGraphicFramePr>
              <p:nvPr>
                <p:extLst>
                  <p:ext uri="{D42A27DB-BD31-4B8C-83A1-F6EECF244321}">
                    <p14:modId xmlns:p14="http://schemas.microsoft.com/office/powerpoint/2010/main" val="632163086"/>
                  </p:ext>
                </p:extLst>
              </p:nvPr>
            </p:nvGraphicFramePr>
            <p:xfrm>
              <a:off x="419819" y="918211"/>
              <a:ext cx="4790536" cy="5735320"/>
            </p:xfrm>
            <a:graphic>
              <a:graphicData uri="http://schemas.openxmlformats.org/drawingml/2006/table">
                <a:tbl>
                  <a:tblPr firstRow="1" bandRow="1">
                    <a:tableStyleId>{5C22544A-7EE6-4342-B048-85BDC9FD1C3A}</a:tableStyleId>
                  </a:tblPr>
                  <a:tblGrid>
                    <a:gridCol w="3225813">
                      <a:extLst>
                        <a:ext uri="{9D8B030D-6E8A-4147-A177-3AD203B41FA5}">
                          <a16:colId xmlns:a16="http://schemas.microsoft.com/office/drawing/2014/main" val="2040962962"/>
                        </a:ext>
                      </a:extLst>
                    </a:gridCol>
                    <a:gridCol w="1564723">
                      <a:extLst>
                        <a:ext uri="{9D8B030D-6E8A-4147-A177-3AD203B41FA5}">
                          <a16:colId xmlns:a16="http://schemas.microsoft.com/office/drawing/2014/main" val="3338034607"/>
                        </a:ext>
                      </a:extLst>
                    </a:gridCol>
                  </a:tblGrid>
                  <a:tr h="370840">
                    <a:tc>
                      <a:txBody>
                        <a:bodyPr/>
                        <a:lstStyle/>
                        <a:p>
                          <a:r>
                            <a:rPr lang="en-US" dirty="0"/>
                            <a:t>Material</a:t>
                          </a:r>
                          <a:endParaRPr lang="en-AU" dirty="0"/>
                        </a:p>
                      </a:txBody>
                      <a:tcPr/>
                    </a:tc>
                    <a:tc>
                      <a:txBody>
                        <a:bodyPr/>
                        <a:lstStyle/>
                        <a:p>
                          <a:r>
                            <a:rPr lang="en-US" dirty="0"/>
                            <a:t>Thermal conductivity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oMath>
                          </a14:m>
                          <a:r>
                            <a:rPr lang="en-AU" dirty="0"/>
                            <a:t>)</a:t>
                          </a:r>
                        </a:p>
                      </a:txBody>
                      <a:tcPr/>
                    </a:tc>
                    <a:extLst>
                      <a:ext uri="{0D108BD9-81ED-4DB2-BD59-A6C34878D82A}">
                        <a16:rowId xmlns:a16="http://schemas.microsoft.com/office/drawing/2014/main" val="197042285"/>
                      </a:ext>
                    </a:extLst>
                  </a:tr>
                  <a:tr h="370840">
                    <a:tc>
                      <a:txBody>
                        <a:bodyPr/>
                        <a:lstStyle/>
                        <a:p>
                          <a:r>
                            <a:rPr lang="en-US" dirty="0"/>
                            <a:t>Diamond</a:t>
                          </a:r>
                          <a:endParaRPr lang="en-AU" dirty="0"/>
                        </a:p>
                      </a:txBody>
                      <a:tcPr/>
                    </a:tc>
                    <a:tc>
                      <a:txBody>
                        <a:bodyPr/>
                        <a:lstStyle/>
                        <a:p>
                          <a:r>
                            <a:rPr lang="en-US" dirty="0"/>
                            <a:t>2650</a:t>
                          </a:r>
                          <a:endParaRPr lang="en-AU" dirty="0"/>
                        </a:p>
                      </a:txBody>
                      <a:tcPr/>
                    </a:tc>
                    <a:extLst>
                      <a:ext uri="{0D108BD9-81ED-4DB2-BD59-A6C34878D82A}">
                        <a16:rowId xmlns:a16="http://schemas.microsoft.com/office/drawing/2014/main" val="2583902987"/>
                      </a:ext>
                    </a:extLst>
                  </a:tr>
                  <a:tr h="370840">
                    <a:tc>
                      <a:txBody>
                        <a:bodyPr/>
                        <a:lstStyle/>
                        <a:p>
                          <a:r>
                            <a:rPr lang="en-US" dirty="0"/>
                            <a:t>Copper</a:t>
                          </a:r>
                          <a:endParaRPr lang="en-AU" dirty="0"/>
                        </a:p>
                      </a:txBody>
                      <a:tcPr/>
                    </a:tc>
                    <a:tc>
                      <a:txBody>
                        <a:bodyPr/>
                        <a:lstStyle/>
                        <a:p>
                          <a:r>
                            <a:rPr lang="en-US" dirty="0"/>
                            <a:t>401</a:t>
                          </a:r>
                          <a:endParaRPr lang="en-AU" dirty="0"/>
                        </a:p>
                      </a:txBody>
                      <a:tcPr/>
                    </a:tc>
                    <a:extLst>
                      <a:ext uri="{0D108BD9-81ED-4DB2-BD59-A6C34878D82A}">
                        <a16:rowId xmlns:a16="http://schemas.microsoft.com/office/drawing/2014/main" val="781790024"/>
                      </a:ext>
                    </a:extLst>
                  </a:tr>
                  <a:tr h="370840">
                    <a:tc>
                      <a:txBody>
                        <a:bodyPr/>
                        <a:lstStyle/>
                        <a:p>
                          <a:r>
                            <a:rPr lang="en-US" dirty="0" err="1"/>
                            <a:t>Aluminium</a:t>
                          </a:r>
                          <a:endParaRPr lang="en-AU" dirty="0"/>
                        </a:p>
                      </a:txBody>
                      <a:tcPr/>
                    </a:tc>
                    <a:tc>
                      <a:txBody>
                        <a:bodyPr/>
                        <a:lstStyle/>
                        <a:p>
                          <a:r>
                            <a:rPr lang="en-US" dirty="0"/>
                            <a:t>226</a:t>
                          </a:r>
                          <a:endParaRPr lang="en-AU" dirty="0"/>
                        </a:p>
                      </a:txBody>
                      <a:tcPr/>
                    </a:tc>
                    <a:extLst>
                      <a:ext uri="{0D108BD9-81ED-4DB2-BD59-A6C34878D82A}">
                        <a16:rowId xmlns:a16="http://schemas.microsoft.com/office/drawing/2014/main" val="2112408606"/>
                      </a:ext>
                    </a:extLst>
                  </a:tr>
                  <a:tr h="370840">
                    <a:tc>
                      <a:txBody>
                        <a:bodyPr/>
                        <a:lstStyle/>
                        <a:p>
                          <a:r>
                            <a:rPr lang="en-US" dirty="0"/>
                            <a:t>Steel</a:t>
                          </a:r>
                          <a:endParaRPr lang="en-AU" dirty="0"/>
                        </a:p>
                      </a:txBody>
                      <a:tcPr/>
                    </a:tc>
                    <a:tc>
                      <a:txBody>
                        <a:bodyPr/>
                        <a:lstStyle/>
                        <a:p>
                          <a:r>
                            <a:rPr lang="en-US" dirty="0"/>
                            <a:t>43</a:t>
                          </a:r>
                          <a:endParaRPr lang="en-AU" dirty="0"/>
                        </a:p>
                      </a:txBody>
                      <a:tcPr/>
                    </a:tc>
                    <a:extLst>
                      <a:ext uri="{0D108BD9-81ED-4DB2-BD59-A6C34878D82A}">
                        <a16:rowId xmlns:a16="http://schemas.microsoft.com/office/drawing/2014/main" val="2224561017"/>
                      </a:ext>
                    </a:extLst>
                  </a:tr>
                  <a:tr h="370840">
                    <a:tc>
                      <a:txBody>
                        <a:bodyPr/>
                        <a:lstStyle/>
                        <a:p>
                          <a:r>
                            <a:rPr lang="en-US" dirty="0"/>
                            <a:t>Rock</a:t>
                          </a:r>
                          <a:endParaRPr lang="en-AU" dirty="0"/>
                        </a:p>
                      </a:txBody>
                      <a:tcPr/>
                    </a:tc>
                    <a:tc>
                      <a:txBody>
                        <a:bodyPr/>
                        <a:lstStyle/>
                        <a:p>
                          <a:r>
                            <a:rPr lang="en-US" dirty="0"/>
                            <a:t>3</a:t>
                          </a:r>
                          <a:endParaRPr lang="en-AU" dirty="0"/>
                        </a:p>
                      </a:txBody>
                      <a:tcPr/>
                    </a:tc>
                    <a:extLst>
                      <a:ext uri="{0D108BD9-81ED-4DB2-BD59-A6C34878D82A}">
                        <a16:rowId xmlns:a16="http://schemas.microsoft.com/office/drawing/2014/main" val="4176648136"/>
                      </a:ext>
                    </a:extLst>
                  </a:tr>
                  <a:tr h="370840">
                    <a:tc>
                      <a:txBody>
                        <a:bodyPr/>
                        <a:lstStyle/>
                        <a:p>
                          <a:r>
                            <a:rPr lang="en-US" dirty="0"/>
                            <a:t>Glass</a:t>
                          </a:r>
                          <a:endParaRPr lang="en-AU" dirty="0"/>
                        </a:p>
                      </a:txBody>
                      <a:tcPr/>
                    </a:tc>
                    <a:tc>
                      <a:txBody>
                        <a:bodyPr/>
                        <a:lstStyle/>
                        <a:p>
                          <a:r>
                            <a:rPr lang="en-US" dirty="0"/>
                            <a:t>2.2</a:t>
                          </a:r>
                          <a:endParaRPr lang="en-AU" dirty="0"/>
                        </a:p>
                      </a:txBody>
                      <a:tcPr/>
                    </a:tc>
                    <a:extLst>
                      <a:ext uri="{0D108BD9-81ED-4DB2-BD59-A6C34878D82A}">
                        <a16:rowId xmlns:a16="http://schemas.microsoft.com/office/drawing/2014/main" val="3065710271"/>
                      </a:ext>
                    </a:extLst>
                  </a:tr>
                  <a:tr h="370840">
                    <a:tc>
                      <a:txBody>
                        <a:bodyPr/>
                        <a:lstStyle/>
                        <a:p>
                          <a:r>
                            <a:rPr lang="en-US" dirty="0"/>
                            <a:t>Ice</a:t>
                          </a:r>
                          <a:endParaRPr lang="en-AU" dirty="0"/>
                        </a:p>
                      </a:txBody>
                      <a:tcPr/>
                    </a:tc>
                    <a:tc>
                      <a:txBody>
                        <a:bodyPr/>
                        <a:lstStyle/>
                        <a:p>
                          <a:r>
                            <a:rPr lang="en-US" dirty="0"/>
                            <a:t>2.2</a:t>
                          </a:r>
                          <a:endParaRPr lang="en-AU" dirty="0"/>
                        </a:p>
                      </a:txBody>
                      <a:tcPr/>
                    </a:tc>
                    <a:extLst>
                      <a:ext uri="{0D108BD9-81ED-4DB2-BD59-A6C34878D82A}">
                        <a16:rowId xmlns:a16="http://schemas.microsoft.com/office/drawing/2014/main" val="2935481155"/>
                      </a:ext>
                    </a:extLst>
                  </a:tr>
                  <a:tr h="370840">
                    <a:tc>
                      <a:txBody>
                        <a:bodyPr/>
                        <a:lstStyle/>
                        <a:p>
                          <a:r>
                            <a:rPr lang="en-US" dirty="0"/>
                            <a:t>Liquid water</a:t>
                          </a:r>
                        </a:p>
                      </a:txBody>
                      <a:tcPr/>
                    </a:tc>
                    <a:tc>
                      <a:txBody>
                        <a:bodyPr/>
                        <a:lstStyle/>
                        <a:p>
                          <a:r>
                            <a:rPr lang="en-US" dirty="0"/>
                            <a:t>0.58</a:t>
                          </a:r>
                          <a:endParaRPr lang="en-AU" dirty="0"/>
                        </a:p>
                      </a:txBody>
                      <a:tcPr/>
                    </a:tc>
                    <a:extLst>
                      <a:ext uri="{0D108BD9-81ED-4DB2-BD59-A6C34878D82A}">
                        <a16:rowId xmlns:a16="http://schemas.microsoft.com/office/drawing/2014/main" val="1039785939"/>
                      </a:ext>
                    </a:extLst>
                  </a:tr>
                  <a:tr h="370840">
                    <a:tc>
                      <a:txBody>
                        <a:bodyPr/>
                        <a:lstStyle/>
                        <a:p>
                          <a:r>
                            <a:rPr lang="en-US" dirty="0"/>
                            <a:t>Wood</a:t>
                          </a:r>
                          <a:endParaRPr lang="en-AU" dirty="0"/>
                        </a:p>
                      </a:txBody>
                      <a:tcPr/>
                    </a:tc>
                    <a:tc>
                      <a:txBody>
                        <a:bodyPr/>
                        <a:lstStyle/>
                        <a:p>
                          <a:r>
                            <a:rPr lang="en-US" dirty="0"/>
                            <a:t>0.11</a:t>
                          </a:r>
                          <a:endParaRPr lang="en-AU" dirty="0"/>
                        </a:p>
                      </a:txBody>
                      <a:tcPr/>
                    </a:tc>
                    <a:extLst>
                      <a:ext uri="{0D108BD9-81ED-4DB2-BD59-A6C34878D82A}">
                        <a16:rowId xmlns:a16="http://schemas.microsoft.com/office/drawing/2014/main" val="2646557076"/>
                      </a:ext>
                    </a:extLst>
                  </a:tr>
                  <a:tr h="370840">
                    <a:tc>
                      <a:txBody>
                        <a:bodyPr/>
                        <a:lstStyle/>
                        <a:p>
                          <a:r>
                            <a:rPr lang="en-US" dirty="0"/>
                            <a:t>Wool</a:t>
                          </a:r>
                          <a:endParaRPr lang="en-AU" dirty="0"/>
                        </a:p>
                      </a:txBody>
                      <a:tcPr/>
                    </a:tc>
                    <a:tc>
                      <a:txBody>
                        <a:bodyPr/>
                        <a:lstStyle/>
                        <a:p>
                          <a:r>
                            <a:rPr lang="en-US" dirty="0"/>
                            <a:t>0.038</a:t>
                          </a:r>
                          <a:endParaRPr lang="en-AU" dirty="0"/>
                        </a:p>
                      </a:txBody>
                      <a:tcPr/>
                    </a:tc>
                    <a:extLst>
                      <a:ext uri="{0D108BD9-81ED-4DB2-BD59-A6C34878D82A}">
                        <a16:rowId xmlns:a16="http://schemas.microsoft.com/office/drawing/2014/main" val="2660496525"/>
                      </a:ext>
                    </a:extLst>
                  </a:tr>
                  <a:tr h="370840">
                    <a:tc>
                      <a:txBody>
                        <a:bodyPr/>
                        <a:lstStyle/>
                        <a:p>
                          <a:r>
                            <a:rPr lang="en-US" dirty="0" err="1"/>
                            <a:t>Fibreglass</a:t>
                          </a:r>
                          <a:r>
                            <a:rPr lang="en-US" dirty="0"/>
                            <a:t> insulation</a:t>
                          </a:r>
                          <a:endParaRPr lang="en-AU" dirty="0"/>
                        </a:p>
                      </a:txBody>
                      <a:tcPr/>
                    </a:tc>
                    <a:tc>
                      <a:txBody>
                        <a:bodyPr/>
                        <a:lstStyle/>
                        <a:p>
                          <a:r>
                            <a:rPr lang="en-US" dirty="0"/>
                            <a:t>0.038</a:t>
                          </a:r>
                          <a:endParaRPr lang="en-AU" dirty="0"/>
                        </a:p>
                      </a:txBody>
                      <a:tcPr/>
                    </a:tc>
                    <a:extLst>
                      <a:ext uri="{0D108BD9-81ED-4DB2-BD59-A6C34878D82A}">
                        <a16:rowId xmlns:a16="http://schemas.microsoft.com/office/drawing/2014/main" val="754148158"/>
                      </a:ext>
                    </a:extLst>
                  </a:tr>
                  <a:tr h="370840">
                    <a:tc>
                      <a:txBody>
                        <a:bodyPr/>
                        <a:lstStyle/>
                        <a:p>
                          <a:r>
                            <a:rPr lang="en-US" dirty="0"/>
                            <a:t>Styrofoam</a:t>
                          </a:r>
                          <a:endParaRPr lang="en-AU" dirty="0"/>
                        </a:p>
                      </a:txBody>
                      <a:tcPr/>
                    </a:tc>
                    <a:tc>
                      <a:txBody>
                        <a:bodyPr/>
                        <a:lstStyle/>
                        <a:p>
                          <a:r>
                            <a:rPr lang="en-US" dirty="0"/>
                            <a:t>0.025</a:t>
                          </a:r>
                          <a:endParaRPr lang="en-AU" dirty="0"/>
                        </a:p>
                      </a:txBody>
                      <a:tcPr/>
                    </a:tc>
                    <a:extLst>
                      <a:ext uri="{0D108BD9-81ED-4DB2-BD59-A6C34878D82A}">
                        <a16:rowId xmlns:a16="http://schemas.microsoft.com/office/drawing/2014/main" val="346686289"/>
                      </a:ext>
                    </a:extLst>
                  </a:tr>
                  <a:tr h="370840">
                    <a:tc>
                      <a:txBody>
                        <a:bodyPr/>
                        <a:lstStyle/>
                        <a:p>
                          <a:r>
                            <a:rPr lang="en-US" dirty="0"/>
                            <a:t>Air</a:t>
                          </a:r>
                          <a:endParaRPr lang="en-AU" dirty="0"/>
                        </a:p>
                      </a:txBody>
                      <a:tcPr/>
                    </a:tc>
                    <a:tc>
                      <a:txBody>
                        <a:bodyPr/>
                        <a:lstStyle/>
                        <a:p>
                          <a:r>
                            <a:rPr lang="en-US" dirty="0"/>
                            <a:t>0.026</a:t>
                          </a:r>
                          <a:endParaRPr lang="en-AU" dirty="0"/>
                        </a:p>
                      </a:txBody>
                      <a:tcPr/>
                    </a:tc>
                    <a:extLst>
                      <a:ext uri="{0D108BD9-81ED-4DB2-BD59-A6C34878D82A}">
                        <a16:rowId xmlns:a16="http://schemas.microsoft.com/office/drawing/2014/main" val="971429795"/>
                      </a:ext>
                    </a:extLst>
                  </a:tr>
                </a:tbl>
              </a:graphicData>
            </a:graphic>
          </p:graphicFrame>
        </mc:Choice>
        <mc:Fallback xmlns="">
          <p:graphicFrame>
            <p:nvGraphicFramePr>
              <p:cNvPr id="4" name="Table 3">
                <a:extLst>
                  <a:ext uri="{FF2B5EF4-FFF2-40B4-BE49-F238E27FC236}">
                    <a16:creationId xmlns:a16="http://schemas.microsoft.com/office/drawing/2014/main" id="{768EF9E8-D8E8-4A1C-9EEC-DA6BFC38BAB0}"/>
                  </a:ext>
                </a:extLst>
              </p:cNvPr>
              <p:cNvGraphicFramePr>
                <a:graphicFrameLocks noGrp="1"/>
              </p:cNvGraphicFramePr>
              <p:nvPr>
                <p:extLst>
                  <p:ext uri="{D42A27DB-BD31-4B8C-83A1-F6EECF244321}">
                    <p14:modId xmlns:p14="http://schemas.microsoft.com/office/powerpoint/2010/main" val="632163086"/>
                  </p:ext>
                </p:extLst>
              </p:nvPr>
            </p:nvGraphicFramePr>
            <p:xfrm>
              <a:off x="419819" y="918211"/>
              <a:ext cx="4790536" cy="5735320"/>
            </p:xfrm>
            <a:graphic>
              <a:graphicData uri="http://schemas.openxmlformats.org/drawingml/2006/table">
                <a:tbl>
                  <a:tblPr firstRow="1" bandRow="1">
                    <a:tableStyleId>{5C22544A-7EE6-4342-B048-85BDC9FD1C3A}</a:tableStyleId>
                  </a:tblPr>
                  <a:tblGrid>
                    <a:gridCol w="3225813">
                      <a:extLst>
                        <a:ext uri="{9D8B030D-6E8A-4147-A177-3AD203B41FA5}">
                          <a16:colId xmlns:a16="http://schemas.microsoft.com/office/drawing/2014/main" val="2040962962"/>
                        </a:ext>
                      </a:extLst>
                    </a:gridCol>
                    <a:gridCol w="1564723">
                      <a:extLst>
                        <a:ext uri="{9D8B030D-6E8A-4147-A177-3AD203B41FA5}">
                          <a16:colId xmlns:a16="http://schemas.microsoft.com/office/drawing/2014/main" val="3338034607"/>
                        </a:ext>
                      </a:extLst>
                    </a:gridCol>
                  </a:tblGrid>
                  <a:tr h="914400">
                    <a:tc>
                      <a:txBody>
                        <a:bodyPr/>
                        <a:lstStyle/>
                        <a:p>
                          <a:r>
                            <a:rPr lang="en-US" dirty="0"/>
                            <a:t>Material</a:t>
                          </a:r>
                          <a:endParaRPr lang="en-AU" dirty="0"/>
                        </a:p>
                      </a:txBody>
                      <a:tcPr/>
                    </a:tc>
                    <a:tc>
                      <a:txBody>
                        <a:bodyPr/>
                        <a:lstStyle/>
                        <a:p>
                          <a:endParaRPr lang="en-US"/>
                        </a:p>
                      </a:txBody>
                      <a:tcPr>
                        <a:blipFill>
                          <a:blip r:embed="rId2"/>
                          <a:stretch>
                            <a:fillRect l="-206615" t="-3333" r="-1556" b="-538000"/>
                          </a:stretch>
                        </a:blipFill>
                      </a:tcPr>
                    </a:tc>
                    <a:extLst>
                      <a:ext uri="{0D108BD9-81ED-4DB2-BD59-A6C34878D82A}">
                        <a16:rowId xmlns:a16="http://schemas.microsoft.com/office/drawing/2014/main" val="197042285"/>
                      </a:ext>
                    </a:extLst>
                  </a:tr>
                  <a:tr h="370840">
                    <a:tc>
                      <a:txBody>
                        <a:bodyPr/>
                        <a:lstStyle/>
                        <a:p>
                          <a:r>
                            <a:rPr lang="en-US" dirty="0"/>
                            <a:t>Diamond</a:t>
                          </a:r>
                          <a:endParaRPr lang="en-AU" dirty="0"/>
                        </a:p>
                      </a:txBody>
                      <a:tcPr/>
                    </a:tc>
                    <a:tc>
                      <a:txBody>
                        <a:bodyPr/>
                        <a:lstStyle/>
                        <a:p>
                          <a:r>
                            <a:rPr lang="en-US" dirty="0"/>
                            <a:t>2650</a:t>
                          </a:r>
                          <a:endParaRPr lang="en-AU" dirty="0"/>
                        </a:p>
                      </a:txBody>
                      <a:tcPr/>
                    </a:tc>
                    <a:extLst>
                      <a:ext uri="{0D108BD9-81ED-4DB2-BD59-A6C34878D82A}">
                        <a16:rowId xmlns:a16="http://schemas.microsoft.com/office/drawing/2014/main" val="2583902987"/>
                      </a:ext>
                    </a:extLst>
                  </a:tr>
                  <a:tr h="370840">
                    <a:tc>
                      <a:txBody>
                        <a:bodyPr/>
                        <a:lstStyle/>
                        <a:p>
                          <a:r>
                            <a:rPr lang="en-US" dirty="0"/>
                            <a:t>Copper</a:t>
                          </a:r>
                          <a:endParaRPr lang="en-AU" dirty="0"/>
                        </a:p>
                      </a:txBody>
                      <a:tcPr/>
                    </a:tc>
                    <a:tc>
                      <a:txBody>
                        <a:bodyPr/>
                        <a:lstStyle/>
                        <a:p>
                          <a:r>
                            <a:rPr lang="en-US" dirty="0"/>
                            <a:t>401</a:t>
                          </a:r>
                          <a:endParaRPr lang="en-AU" dirty="0"/>
                        </a:p>
                      </a:txBody>
                      <a:tcPr/>
                    </a:tc>
                    <a:extLst>
                      <a:ext uri="{0D108BD9-81ED-4DB2-BD59-A6C34878D82A}">
                        <a16:rowId xmlns:a16="http://schemas.microsoft.com/office/drawing/2014/main" val="781790024"/>
                      </a:ext>
                    </a:extLst>
                  </a:tr>
                  <a:tr h="370840">
                    <a:tc>
                      <a:txBody>
                        <a:bodyPr/>
                        <a:lstStyle/>
                        <a:p>
                          <a:r>
                            <a:rPr lang="en-US" dirty="0" err="1"/>
                            <a:t>Aluminium</a:t>
                          </a:r>
                          <a:endParaRPr lang="en-AU" dirty="0"/>
                        </a:p>
                      </a:txBody>
                      <a:tcPr/>
                    </a:tc>
                    <a:tc>
                      <a:txBody>
                        <a:bodyPr/>
                        <a:lstStyle/>
                        <a:p>
                          <a:r>
                            <a:rPr lang="en-US" dirty="0"/>
                            <a:t>226</a:t>
                          </a:r>
                          <a:endParaRPr lang="en-AU" dirty="0"/>
                        </a:p>
                      </a:txBody>
                      <a:tcPr/>
                    </a:tc>
                    <a:extLst>
                      <a:ext uri="{0D108BD9-81ED-4DB2-BD59-A6C34878D82A}">
                        <a16:rowId xmlns:a16="http://schemas.microsoft.com/office/drawing/2014/main" val="2112408606"/>
                      </a:ext>
                    </a:extLst>
                  </a:tr>
                  <a:tr h="370840">
                    <a:tc>
                      <a:txBody>
                        <a:bodyPr/>
                        <a:lstStyle/>
                        <a:p>
                          <a:r>
                            <a:rPr lang="en-US" dirty="0"/>
                            <a:t>Steel</a:t>
                          </a:r>
                          <a:endParaRPr lang="en-AU" dirty="0"/>
                        </a:p>
                      </a:txBody>
                      <a:tcPr/>
                    </a:tc>
                    <a:tc>
                      <a:txBody>
                        <a:bodyPr/>
                        <a:lstStyle/>
                        <a:p>
                          <a:r>
                            <a:rPr lang="en-US" dirty="0"/>
                            <a:t>43</a:t>
                          </a:r>
                          <a:endParaRPr lang="en-AU" dirty="0"/>
                        </a:p>
                      </a:txBody>
                      <a:tcPr/>
                    </a:tc>
                    <a:extLst>
                      <a:ext uri="{0D108BD9-81ED-4DB2-BD59-A6C34878D82A}">
                        <a16:rowId xmlns:a16="http://schemas.microsoft.com/office/drawing/2014/main" val="2224561017"/>
                      </a:ext>
                    </a:extLst>
                  </a:tr>
                  <a:tr h="370840">
                    <a:tc>
                      <a:txBody>
                        <a:bodyPr/>
                        <a:lstStyle/>
                        <a:p>
                          <a:r>
                            <a:rPr lang="en-US" dirty="0"/>
                            <a:t>Rock</a:t>
                          </a:r>
                          <a:endParaRPr lang="en-AU" dirty="0"/>
                        </a:p>
                      </a:txBody>
                      <a:tcPr/>
                    </a:tc>
                    <a:tc>
                      <a:txBody>
                        <a:bodyPr/>
                        <a:lstStyle/>
                        <a:p>
                          <a:r>
                            <a:rPr lang="en-US" dirty="0"/>
                            <a:t>3</a:t>
                          </a:r>
                          <a:endParaRPr lang="en-AU" dirty="0"/>
                        </a:p>
                      </a:txBody>
                      <a:tcPr/>
                    </a:tc>
                    <a:extLst>
                      <a:ext uri="{0D108BD9-81ED-4DB2-BD59-A6C34878D82A}">
                        <a16:rowId xmlns:a16="http://schemas.microsoft.com/office/drawing/2014/main" val="4176648136"/>
                      </a:ext>
                    </a:extLst>
                  </a:tr>
                  <a:tr h="370840">
                    <a:tc>
                      <a:txBody>
                        <a:bodyPr/>
                        <a:lstStyle/>
                        <a:p>
                          <a:r>
                            <a:rPr lang="en-US" dirty="0"/>
                            <a:t>Glass</a:t>
                          </a:r>
                          <a:endParaRPr lang="en-AU" dirty="0"/>
                        </a:p>
                      </a:txBody>
                      <a:tcPr/>
                    </a:tc>
                    <a:tc>
                      <a:txBody>
                        <a:bodyPr/>
                        <a:lstStyle/>
                        <a:p>
                          <a:r>
                            <a:rPr lang="en-US" dirty="0"/>
                            <a:t>2.2</a:t>
                          </a:r>
                          <a:endParaRPr lang="en-AU" dirty="0"/>
                        </a:p>
                      </a:txBody>
                      <a:tcPr/>
                    </a:tc>
                    <a:extLst>
                      <a:ext uri="{0D108BD9-81ED-4DB2-BD59-A6C34878D82A}">
                        <a16:rowId xmlns:a16="http://schemas.microsoft.com/office/drawing/2014/main" val="3065710271"/>
                      </a:ext>
                    </a:extLst>
                  </a:tr>
                  <a:tr h="370840">
                    <a:tc>
                      <a:txBody>
                        <a:bodyPr/>
                        <a:lstStyle/>
                        <a:p>
                          <a:r>
                            <a:rPr lang="en-US" dirty="0"/>
                            <a:t>Ice</a:t>
                          </a:r>
                          <a:endParaRPr lang="en-AU" dirty="0"/>
                        </a:p>
                      </a:txBody>
                      <a:tcPr/>
                    </a:tc>
                    <a:tc>
                      <a:txBody>
                        <a:bodyPr/>
                        <a:lstStyle/>
                        <a:p>
                          <a:r>
                            <a:rPr lang="en-US" dirty="0"/>
                            <a:t>2.2</a:t>
                          </a:r>
                          <a:endParaRPr lang="en-AU" dirty="0"/>
                        </a:p>
                      </a:txBody>
                      <a:tcPr/>
                    </a:tc>
                    <a:extLst>
                      <a:ext uri="{0D108BD9-81ED-4DB2-BD59-A6C34878D82A}">
                        <a16:rowId xmlns:a16="http://schemas.microsoft.com/office/drawing/2014/main" val="2935481155"/>
                      </a:ext>
                    </a:extLst>
                  </a:tr>
                  <a:tr h="370840">
                    <a:tc>
                      <a:txBody>
                        <a:bodyPr/>
                        <a:lstStyle/>
                        <a:p>
                          <a:r>
                            <a:rPr lang="en-US" dirty="0"/>
                            <a:t>Liquid water</a:t>
                          </a:r>
                        </a:p>
                      </a:txBody>
                      <a:tcPr/>
                    </a:tc>
                    <a:tc>
                      <a:txBody>
                        <a:bodyPr/>
                        <a:lstStyle/>
                        <a:p>
                          <a:r>
                            <a:rPr lang="en-US" dirty="0"/>
                            <a:t>0.58</a:t>
                          </a:r>
                          <a:endParaRPr lang="en-AU" dirty="0"/>
                        </a:p>
                      </a:txBody>
                      <a:tcPr/>
                    </a:tc>
                    <a:extLst>
                      <a:ext uri="{0D108BD9-81ED-4DB2-BD59-A6C34878D82A}">
                        <a16:rowId xmlns:a16="http://schemas.microsoft.com/office/drawing/2014/main" val="1039785939"/>
                      </a:ext>
                    </a:extLst>
                  </a:tr>
                  <a:tr h="370840">
                    <a:tc>
                      <a:txBody>
                        <a:bodyPr/>
                        <a:lstStyle/>
                        <a:p>
                          <a:r>
                            <a:rPr lang="en-US" dirty="0"/>
                            <a:t>Wood</a:t>
                          </a:r>
                          <a:endParaRPr lang="en-AU" dirty="0"/>
                        </a:p>
                      </a:txBody>
                      <a:tcPr/>
                    </a:tc>
                    <a:tc>
                      <a:txBody>
                        <a:bodyPr/>
                        <a:lstStyle/>
                        <a:p>
                          <a:r>
                            <a:rPr lang="en-US" dirty="0"/>
                            <a:t>0.11</a:t>
                          </a:r>
                          <a:endParaRPr lang="en-AU" dirty="0"/>
                        </a:p>
                      </a:txBody>
                      <a:tcPr/>
                    </a:tc>
                    <a:extLst>
                      <a:ext uri="{0D108BD9-81ED-4DB2-BD59-A6C34878D82A}">
                        <a16:rowId xmlns:a16="http://schemas.microsoft.com/office/drawing/2014/main" val="2646557076"/>
                      </a:ext>
                    </a:extLst>
                  </a:tr>
                  <a:tr h="370840">
                    <a:tc>
                      <a:txBody>
                        <a:bodyPr/>
                        <a:lstStyle/>
                        <a:p>
                          <a:r>
                            <a:rPr lang="en-US" dirty="0"/>
                            <a:t>Wool</a:t>
                          </a:r>
                          <a:endParaRPr lang="en-AU" dirty="0"/>
                        </a:p>
                      </a:txBody>
                      <a:tcPr/>
                    </a:tc>
                    <a:tc>
                      <a:txBody>
                        <a:bodyPr/>
                        <a:lstStyle/>
                        <a:p>
                          <a:r>
                            <a:rPr lang="en-US" dirty="0"/>
                            <a:t>0.038</a:t>
                          </a:r>
                          <a:endParaRPr lang="en-AU" dirty="0"/>
                        </a:p>
                      </a:txBody>
                      <a:tcPr/>
                    </a:tc>
                    <a:extLst>
                      <a:ext uri="{0D108BD9-81ED-4DB2-BD59-A6C34878D82A}">
                        <a16:rowId xmlns:a16="http://schemas.microsoft.com/office/drawing/2014/main" val="2660496525"/>
                      </a:ext>
                    </a:extLst>
                  </a:tr>
                  <a:tr h="370840">
                    <a:tc>
                      <a:txBody>
                        <a:bodyPr/>
                        <a:lstStyle/>
                        <a:p>
                          <a:r>
                            <a:rPr lang="en-US" dirty="0" err="1"/>
                            <a:t>Fibreglass</a:t>
                          </a:r>
                          <a:r>
                            <a:rPr lang="en-US" dirty="0"/>
                            <a:t> insulation</a:t>
                          </a:r>
                          <a:endParaRPr lang="en-AU" dirty="0"/>
                        </a:p>
                      </a:txBody>
                      <a:tcPr/>
                    </a:tc>
                    <a:tc>
                      <a:txBody>
                        <a:bodyPr/>
                        <a:lstStyle/>
                        <a:p>
                          <a:r>
                            <a:rPr lang="en-US" dirty="0"/>
                            <a:t>0.038</a:t>
                          </a:r>
                          <a:endParaRPr lang="en-AU" dirty="0"/>
                        </a:p>
                      </a:txBody>
                      <a:tcPr/>
                    </a:tc>
                    <a:extLst>
                      <a:ext uri="{0D108BD9-81ED-4DB2-BD59-A6C34878D82A}">
                        <a16:rowId xmlns:a16="http://schemas.microsoft.com/office/drawing/2014/main" val="754148158"/>
                      </a:ext>
                    </a:extLst>
                  </a:tr>
                  <a:tr h="370840">
                    <a:tc>
                      <a:txBody>
                        <a:bodyPr/>
                        <a:lstStyle/>
                        <a:p>
                          <a:r>
                            <a:rPr lang="en-US" dirty="0"/>
                            <a:t>Styrofoam</a:t>
                          </a:r>
                          <a:endParaRPr lang="en-AU" dirty="0"/>
                        </a:p>
                      </a:txBody>
                      <a:tcPr/>
                    </a:tc>
                    <a:tc>
                      <a:txBody>
                        <a:bodyPr/>
                        <a:lstStyle/>
                        <a:p>
                          <a:r>
                            <a:rPr lang="en-US" dirty="0"/>
                            <a:t>0.025</a:t>
                          </a:r>
                          <a:endParaRPr lang="en-AU" dirty="0"/>
                        </a:p>
                      </a:txBody>
                      <a:tcPr/>
                    </a:tc>
                    <a:extLst>
                      <a:ext uri="{0D108BD9-81ED-4DB2-BD59-A6C34878D82A}">
                        <a16:rowId xmlns:a16="http://schemas.microsoft.com/office/drawing/2014/main" val="346686289"/>
                      </a:ext>
                    </a:extLst>
                  </a:tr>
                  <a:tr h="370840">
                    <a:tc>
                      <a:txBody>
                        <a:bodyPr/>
                        <a:lstStyle/>
                        <a:p>
                          <a:r>
                            <a:rPr lang="en-US" dirty="0"/>
                            <a:t>Air</a:t>
                          </a:r>
                          <a:endParaRPr lang="en-AU" dirty="0"/>
                        </a:p>
                      </a:txBody>
                      <a:tcPr/>
                    </a:tc>
                    <a:tc>
                      <a:txBody>
                        <a:bodyPr/>
                        <a:lstStyle/>
                        <a:p>
                          <a:r>
                            <a:rPr lang="en-US" dirty="0"/>
                            <a:t>0.026</a:t>
                          </a:r>
                          <a:endParaRPr lang="en-AU" dirty="0"/>
                        </a:p>
                      </a:txBody>
                      <a:tcPr/>
                    </a:tc>
                    <a:extLst>
                      <a:ext uri="{0D108BD9-81ED-4DB2-BD59-A6C34878D82A}">
                        <a16:rowId xmlns:a16="http://schemas.microsoft.com/office/drawing/2014/main" val="971429795"/>
                      </a:ext>
                    </a:extLst>
                  </a:tr>
                </a:tbl>
              </a:graphicData>
            </a:graphic>
          </p:graphicFrame>
        </mc:Fallback>
      </mc:AlternateContent>
    </p:spTree>
    <p:extLst>
      <p:ext uri="{BB962C8B-B14F-4D97-AF65-F5344CB8AC3E}">
        <p14:creationId xmlns:p14="http://schemas.microsoft.com/office/powerpoint/2010/main" val="1264328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04464-07A2-42AC-9036-8E3572A4513C}"/>
              </a:ext>
            </a:extLst>
          </p:cNvPr>
          <p:cNvSpPr>
            <a:spLocks noGrp="1"/>
          </p:cNvSpPr>
          <p:nvPr>
            <p:ph type="title"/>
          </p:nvPr>
        </p:nvSpPr>
        <p:spPr/>
        <p:txBody>
          <a:bodyPr/>
          <a:lstStyle/>
          <a:p>
            <a:r>
              <a:rPr lang="en-US" dirty="0"/>
              <a:t>Convection</a:t>
            </a:r>
            <a:endParaRPr lang="en-AU" dirty="0"/>
          </a:p>
        </p:txBody>
      </p:sp>
      <p:sp>
        <p:nvSpPr>
          <p:cNvPr id="3" name="Content Placeholder 2">
            <a:extLst>
              <a:ext uri="{FF2B5EF4-FFF2-40B4-BE49-F238E27FC236}">
                <a16:creationId xmlns:a16="http://schemas.microsoft.com/office/drawing/2014/main" id="{391879F8-8799-4BDB-82F0-961480FF4D78}"/>
              </a:ext>
            </a:extLst>
          </p:cNvPr>
          <p:cNvSpPr>
            <a:spLocks noGrp="1"/>
          </p:cNvSpPr>
          <p:nvPr>
            <p:ph idx="1"/>
          </p:nvPr>
        </p:nvSpPr>
        <p:spPr>
          <a:xfrm>
            <a:off x="685800" y="2194560"/>
            <a:ext cx="3414252" cy="4184117"/>
          </a:xfrm>
        </p:spPr>
        <p:txBody>
          <a:bodyPr>
            <a:normAutofit/>
          </a:bodyPr>
          <a:lstStyle/>
          <a:p>
            <a:r>
              <a:rPr lang="en-US" dirty="0"/>
              <a:t>Transfer of heat by fluids</a:t>
            </a:r>
          </a:p>
          <a:p>
            <a:r>
              <a:rPr lang="en-US" dirty="0"/>
              <a:t>Heat energy transported by moving particles</a:t>
            </a:r>
          </a:p>
          <a:p>
            <a:r>
              <a:rPr lang="en-US" dirty="0"/>
              <a:t>Very effective at transporting heat</a:t>
            </a:r>
          </a:p>
          <a:p>
            <a:r>
              <a:rPr lang="en-US" dirty="0"/>
              <a:t>Can function over enormous distances</a:t>
            </a:r>
          </a:p>
          <a:p>
            <a:r>
              <a:rPr lang="en-US" dirty="0"/>
              <a:t>See slides 16,17,19</a:t>
            </a:r>
          </a:p>
        </p:txBody>
      </p:sp>
      <p:pic>
        <p:nvPicPr>
          <p:cNvPr id="4" name="Picture 4">
            <a:extLst>
              <a:ext uri="{FF2B5EF4-FFF2-40B4-BE49-F238E27FC236}">
                <a16:creationId xmlns:a16="http://schemas.microsoft.com/office/drawing/2014/main" id="{C2A008BB-99C9-4900-81B8-648E061FB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406" y="2194560"/>
            <a:ext cx="7347154" cy="3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800608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020F3-C73A-42BA-8815-5079495E2B50}"/>
              </a:ext>
            </a:extLst>
          </p:cNvPr>
          <p:cNvSpPr>
            <a:spLocks noGrp="1"/>
          </p:cNvSpPr>
          <p:nvPr>
            <p:ph type="title"/>
          </p:nvPr>
        </p:nvSpPr>
        <p:spPr/>
        <p:txBody>
          <a:bodyPr/>
          <a:lstStyle/>
          <a:p>
            <a:r>
              <a:rPr lang="en-US" dirty="0"/>
              <a:t>Kinetic theory Assumptions</a:t>
            </a:r>
            <a:endParaRPr lang="en-AU" dirty="0"/>
          </a:p>
        </p:txBody>
      </p:sp>
      <p:sp>
        <p:nvSpPr>
          <p:cNvPr id="3" name="Content Placeholder 2">
            <a:extLst>
              <a:ext uri="{FF2B5EF4-FFF2-40B4-BE49-F238E27FC236}">
                <a16:creationId xmlns:a16="http://schemas.microsoft.com/office/drawing/2014/main" id="{4F74893B-3FC3-440C-8429-8C05DA08FB7C}"/>
              </a:ext>
            </a:extLst>
          </p:cNvPr>
          <p:cNvSpPr>
            <a:spLocks noGrp="1"/>
          </p:cNvSpPr>
          <p:nvPr>
            <p:ph idx="1"/>
          </p:nvPr>
        </p:nvSpPr>
        <p:spPr/>
        <p:txBody>
          <a:bodyPr/>
          <a:lstStyle/>
          <a:p>
            <a:r>
              <a:rPr lang="en-US" dirty="0"/>
              <a:t>All matter is made of many very small particles (atoms or molecules)</a:t>
            </a:r>
          </a:p>
          <a:p>
            <a:r>
              <a:rPr lang="en-US" dirty="0"/>
              <a:t>Particles are in constant motion</a:t>
            </a:r>
          </a:p>
          <a:p>
            <a:r>
              <a:rPr lang="en-US" dirty="0"/>
              <a:t>Forces of attraction and repulsion exist between the particles, potential energy is stored in the intermolecular bonds (springs)</a:t>
            </a:r>
          </a:p>
          <a:p>
            <a:r>
              <a:rPr lang="en-US" dirty="0"/>
              <a:t>The distance between particles in a gas is very large compared to the size of the particles</a:t>
            </a:r>
          </a:p>
          <a:p>
            <a:r>
              <a:rPr lang="en-US" dirty="0"/>
              <a:t>Collision between particles and with the walls of the container are perfectly elastic (no loss of E</a:t>
            </a:r>
            <a:r>
              <a:rPr lang="en-US" baseline="-25000" dirty="0"/>
              <a:t>K</a:t>
            </a:r>
            <a:r>
              <a:rPr lang="en-US" dirty="0"/>
              <a:t>)</a:t>
            </a:r>
            <a:endParaRPr lang="en-AU" dirty="0"/>
          </a:p>
        </p:txBody>
      </p:sp>
    </p:spTree>
    <p:extLst>
      <p:ext uri="{BB962C8B-B14F-4D97-AF65-F5344CB8AC3E}">
        <p14:creationId xmlns:p14="http://schemas.microsoft.com/office/powerpoint/2010/main" val="1278888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DF1D-5774-461B-A35C-6AC726F256A8}"/>
              </a:ext>
            </a:extLst>
          </p:cNvPr>
          <p:cNvSpPr>
            <a:spLocks noGrp="1"/>
          </p:cNvSpPr>
          <p:nvPr>
            <p:ph type="title"/>
          </p:nvPr>
        </p:nvSpPr>
        <p:spPr/>
        <p:txBody>
          <a:bodyPr/>
          <a:lstStyle/>
          <a:p>
            <a:r>
              <a:rPr lang="en-US" dirty="0"/>
              <a:t>Free vs Forced Convection</a:t>
            </a:r>
            <a:endParaRPr lang="en-AU" dirty="0"/>
          </a:p>
        </p:txBody>
      </p:sp>
      <p:sp>
        <p:nvSpPr>
          <p:cNvPr id="3" name="Content Placeholder 2">
            <a:extLst>
              <a:ext uri="{FF2B5EF4-FFF2-40B4-BE49-F238E27FC236}">
                <a16:creationId xmlns:a16="http://schemas.microsoft.com/office/drawing/2014/main" id="{237D7088-4649-4F9F-94E1-48CC1740D53B}"/>
              </a:ext>
            </a:extLst>
          </p:cNvPr>
          <p:cNvSpPr>
            <a:spLocks noGrp="1"/>
          </p:cNvSpPr>
          <p:nvPr>
            <p:ph idx="1"/>
          </p:nvPr>
        </p:nvSpPr>
        <p:spPr>
          <a:xfrm>
            <a:off x="685800" y="2194560"/>
            <a:ext cx="10820400" cy="4384519"/>
          </a:xfrm>
        </p:spPr>
        <p:txBody>
          <a:bodyPr>
            <a:normAutofit lnSpcReduction="10000"/>
          </a:bodyPr>
          <a:lstStyle/>
          <a:p>
            <a:pPr marL="0" indent="0">
              <a:buNone/>
            </a:pPr>
            <a:r>
              <a:rPr lang="en-US" dirty="0"/>
              <a:t>Free convection:</a:t>
            </a:r>
          </a:p>
          <a:p>
            <a:r>
              <a:rPr lang="en-US" dirty="0"/>
              <a:t>As a material is heated the particles gain E</a:t>
            </a:r>
            <a:r>
              <a:rPr lang="en-US" baseline="-25000" dirty="0"/>
              <a:t>K</a:t>
            </a:r>
            <a:r>
              <a:rPr lang="en-US" dirty="0"/>
              <a:t> and E</a:t>
            </a:r>
            <a:r>
              <a:rPr lang="en-US" baseline="-25000" dirty="0"/>
              <a:t>P</a:t>
            </a:r>
            <a:r>
              <a:rPr lang="en-US" dirty="0"/>
              <a:t>, as they are gaining E</a:t>
            </a:r>
            <a:r>
              <a:rPr lang="en-US" baseline="-25000" dirty="0"/>
              <a:t>P</a:t>
            </a:r>
            <a:r>
              <a:rPr lang="en-US" dirty="0"/>
              <a:t> they move further apart, the material lowers in density, this effect is strong in fluids</a:t>
            </a:r>
          </a:p>
          <a:p>
            <a:r>
              <a:rPr lang="en-US" dirty="0"/>
              <a:t>In fluids, the regions of low density are free to rise due to buoyancy, so high temperature pockets of fluid will rise and low temperature pockets of high density fluid will sink</a:t>
            </a:r>
          </a:p>
          <a:p>
            <a:r>
              <a:rPr lang="en-US" dirty="0"/>
              <a:t>This sets ups convection currents which transport heat upwards</a:t>
            </a:r>
            <a:r>
              <a:rPr lang="en-AU" dirty="0"/>
              <a:t> in bodies of fluids</a:t>
            </a:r>
          </a:p>
          <a:p>
            <a:pPr marL="0" indent="0">
              <a:buNone/>
            </a:pPr>
            <a:r>
              <a:rPr lang="en-US" dirty="0"/>
              <a:t>Forced convection:</a:t>
            </a:r>
          </a:p>
          <a:p>
            <a:r>
              <a:rPr lang="en-US" dirty="0"/>
              <a:t>Fluids driven by fans or pumps, can be in any direction</a:t>
            </a:r>
          </a:p>
          <a:p>
            <a:r>
              <a:rPr lang="en-US" dirty="0"/>
              <a:t>Used in cooling systems for machines</a:t>
            </a:r>
            <a:endParaRPr lang="en-AU" dirty="0"/>
          </a:p>
        </p:txBody>
      </p:sp>
      <p:pic>
        <p:nvPicPr>
          <p:cNvPr id="4" name="Picture 5">
            <a:extLst>
              <a:ext uri="{FF2B5EF4-FFF2-40B4-BE49-F238E27FC236}">
                <a16:creationId xmlns:a16="http://schemas.microsoft.com/office/drawing/2014/main" id="{69A6D345-AAAC-41FB-9E52-6710A53F8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174" y="4993185"/>
            <a:ext cx="3389092" cy="158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04376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E1EB-DACC-4363-BDCC-2C4534C78E27}"/>
              </a:ext>
            </a:extLst>
          </p:cNvPr>
          <p:cNvSpPr>
            <a:spLocks noGrp="1"/>
          </p:cNvSpPr>
          <p:nvPr>
            <p:ph type="title"/>
          </p:nvPr>
        </p:nvSpPr>
        <p:spPr/>
        <p:txBody>
          <a:bodyPr/>
          <a:lstStyle/>
          <a:p>
            <a:r>
              <a:rPr lang="en-US" dirty="0"/>
              <a:t>Fridges</a:t>
            </a:r>
            <a:endParaRPr lang="en-AU" dirty="0"/>
          </a:p>
        </p:txBody>
      </p:sp>
      <p:sp>
        <p:nvSpPr>
          <p:cNvPr id="3" name="Content Placeholder 2">
            <a:extLst>
              <a:ext uri="{FF2B5EF4-FFF2-40B4-BE49-F238E27FC236}">
                <a16:creationId xmlns:a16="http://schemas.microsoft.com/office/drawing/2014/main" id="{411A9D9D-E65B-432E-9832-2CF29291B006}"/>
              </a:ext>
            </a:extLst>
          </p:cNvPr>
          <p:cNvSpPr>
            <a:spLocks noGrp="1"/>
          </p:cNvSpPr>
          <p:nvPr>
            <p:ph idx="1"/>
          </p:nvPr>
        </p:nvSpPr>
        <p:spPr>
          <a:xfrm>
            <a:off x="685800" y="2194560"/>
            <a:ext cx="5542472" cy="4024125"/>
          </a:xfrm>
        </p:spPr>
        <p:txBody>
          <a:bodyPr/>
          <a:lstStyle/>
          <a:p>
            <a:r>
              <a:rPr lang="en-US" dirty="0"/>
              <a:t>Freezer compartment placed at top of fridge</a:t>
            </a:r>
          </a:p>
          <a:p>
            <a:r>
              <a:rPr lang="en-US" dirty="0"/>
              <a:t>Cold air from the cooling element sinks to cool the rest </a:t>
            </a:r>
            <a:r>
              <a:rPr lang="en-US" dirty="0" err="1"/>
              <a:t>fo</a:t>
            </a:r>
            <a:r>
              <a:rPr lang="en-US" dirty="0"/>
              <a:t> the fridge</a:t>
            </a:r>
          </a:p>
          <a:p>
            <a:r>
              <a:rPr lang="en-US" dirty="0"/>
              <a:t>Warm air from below rises to be cooled</a:t>
            </a:r>
            <a:endParaRPr lang="en-AU" dirty="0"/>
          </a:p>
        </p:txBody>
      </p:sp>
      <p:pic>
        <p:nvPicPr>
          <p:cNvPr id="17410" name="Picture 2" descr="Related image">
            <a:extLst>
              <a:ext uri="{FF2B5EF4-FFF2-40B4-BE49-F238E27FC236}">
                <a16:creationId xmlns:a16="http://schemas.microsoft.com/office/drawing/2014/main" id="{E02C0BEA-FCD2-4D6A-BB8E-52289BA15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068" y="2122560"/>
            <a:ext cx="5479332" cy="439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44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D323-8AF5-4F44-9ABA-AB9E9EFA2CDD}"/>
              </a:ext>
            </a:extLst>
          </p:cNvPr>
          <p:cNvSpPr>
            <a:spLocks noGrp="1"/>
          </p:cNvSpPr>
          <p:nvPr>
            <p:ph type="title"/>
          </p:nvPr>
        </p:nvSpPr>
        <p:spPr/>
        <p:txBody>
          <a:bodyPr/>
          <a:lstStyle/>
          <a:p>
            <a:r>
              <a:rPr lang="en-US" dirty="0"/>
              <a:t>Radiation</a:t>
            </a:r>
            <a:endParaRPr lang="en-AU" dirty="0"/>
          </a:p>
        </p:txBody>
      </p:sp>
      <p:sp>
        <p:nvSpPr>
          <p:cNvPr id="3" name="Content Placeholder 2">
            <a:extLst>
              <a:ext uri="{FF2B5EF4-FFF2-40B4-BE49-F238E27FC236}">
                <a16:creationId xmlns:a16="http://schemas.microsoft.com/office/drawing/2014/main" id="{545790B1-7855-4667-B48F-6B0D96D48670}"/>
              </a:ext>
            </a:extLst>
          </p:cNvPr>
          <p:cNvSpPr>
            <a:spLocks noGrp="1"/>
          </p:cNvSpPr>
          <p:nvPr>
            <p:ph idx="1"/>
          </p:nvPr>
        </p:nvSpPr>
        <p:spPr/>
        <p:txBody>
          <a:bodyPr/>
          <a:lstStyle/>
          <a:p>
            <a:r>
              <a:rPr lang="en-US" dirty="0"/>
              <a:t>Transfer of heat by electromagnetic waves</a:t>
            </a:r>
          </a:p>
          <a:p>
            <a:r>
              <a:rPr lang="en-US" dirty="0"/>
              <a:t>No matter required so heat can be transferred through a </a:t>
            </a:r>
            <a:r>
              <a:rPr lang="en-US" dirty="0" err="1"/>
              <a:t>vaccum</a:t>
            </a:r>
            <a:endParaRPr lang="en-US" dirty="0"/>
          </a:p>
          <a:p>
            <a:r>
              <a:rPr lang="en-US" dirty="0"/>
              <a:t>Any object above absolute zero will emit radiation</a:t>
            </a:r>
          </a:p>
          <a:p>
            <a:r>
              <a:rPr lang="en-US" dirty="0"/>
              <a:t>The higher temperature</a:t>
            </a:r>
            <a:br>
              <a:rPr lang="en-US" dirty="0"/>
            </a:br>
            <a:r>
              <a:rPr lang="en-US" dirty="0"/>
              <a:t>of the object, the more</a:t>
            </a:r>
            <a:br>
              <a:rPr lang="en-US" dirty="0"/>
            </a:br>
            <a:r>
              <a:rPr lang="en-US" dirty="0"/>
              <a:t>radiation it will emit and </a:t>
            </a:r>
            <a:br>
              <a:rPr lang="en-US" dirty="0"/>
            </a:br>
            <a:r>
              <a:rPr lang="en-US" dirty="0"/>
              <a:t>the higher the frequency </a:t>
            </a:r>
            <a:br>
              <a:rPr lang="en-US" dirty="0"/>
            </a:br>
            <a:r>
              <a:rPr lang="en-US" dirty="0"/>
              <a:t>of the radiation</a:t>
            </a:r>
            <a:endParaRPr lang="en-AU" dirty="0"/>
          </a:p>
        </p:txBody>
      </p:sp>
      <p:pic>
        <p:nvPicPr>
          <p:cNvPr id="18434" name="Picture 2" descr="Image result for thermal image compare visible">
            <a:extLst>
              <a:ext uri="{FF2B5EF4-FFF2-40B4-BE49-F238E27FC236}">
                <a16:creationId xmlns:a16="http://schemas.microsoft.com/office/drawing/2014/main" id="{C4F4D2A2-D17C-4895-BA41-D2187A95C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538" y="3577623"/>
            <a:ext cx="7100885" cy="277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57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C32B-118C-46C3-913B-1DA78E16CE00}"/>
              </a:ext>
            </a:extLst>
          </p:cNvPr>
          <p:cNvSpPr>
            <a:spLocks noGrp="1"/>
          </p:cNvSpPr>
          <p:nvPr>
            <p:ph type="title"/>
          </p:nvPr>
        </p:nvSpPr>
        <p:spPr/>
        <p:txBody>
          <a:bodyPr/>
          <a:lstStyle/>
          <a:p>
            <a:r>
              <a:rPr lang="en-US" dirty="0"/>
              <a:t>Electromagnetic radiation</a:t>
            </a:r>
            <a:endParaRPr lang="en-AU" dirty="0"/>
          </a:p>
        </p:txBody>
      </p:sp>
      <p:sp>
        <p:nvSpPr>
          <p:cNvPr id="3" name="Content Placeholder 2">
            <a:extLst>
              <a:ext uri="{FF2B5EF4-FFF2-40B4-BE49-F238E27FC236}">
                <a16:creationId xmlns:a16="http://schemas.microsoft.com/office/drawing/2014/main" id="{8615D000-7584-402B-B86E-51C81921FB7D}"/>
              </a:ext>
            </a:extLst>
          </p:cNvPr>
          <p:cNvSpPr>
            <a:spLocks noGrp="1"/>
          </p:cNvSpPr>
          <p:nvPr>
            <p:ph idx="1"/>
          </p:nvPr>
        </p:nvSpPr>
        <p:spPr>
          <a:xfrm>
            <a:off x="685800" y="2194560"/>
            <a:ext cx="3265098" cy="4024125"/>
          </a:xfrm>
        </p:spPr>
        <p:txBody>
          <a:bodyPr/>
          <a:lstStyle/>
          <a:p>
            <a:r>
              <a:rPr lang="en-US" dirty="0"/>
              <a:t>Electromagnetic waves/photons</a:t>
            </a:r>
          </a:p>
          <a:p>
            <a:r>
              <a:rPr lang="en-US" dirty="0"/>
              <a:t>Travels at the speed of light in straight lines</a:t>
            </a:r>
          </a:p>
          <a:p>
            <a:endParaRPr lang="en-AU" dirty="0"/>
          </a:p>
        </p:txBody>
      </p:sp>
      <p:grpSp>
        <p:nvGrpSpPr>
          <p:cNvPr id="5" name="Group 4">
            <a:extLst>
              <a:ext uri="{FF2B5EF4-FFF2-40B4-BE49-F238E27FC236}">
                <a16:creationId xmlns:a16="http://schemas.microsoft.com/office/drawing/2014/main" id="{ACEBF030-8CBE-4717-BF48-7E716F33C3E7}"/>
              </a:ext>
            </a:extLst>
          </p:cNvPr>
          <p:cNvGrpSpPr/>
          <p:nvPr/>
        </p:nvGrpSpPr>
        <p:grpSpPr>
          <a:xfrm>
            <a:off x="4362971" y="1926149"/>
            <a:ext cx="7639665" cy="4536051"/>
            <a:chOff x="4092677" y="1983658"/>
            <a:chExt cx="7639665" cy="4536051"/>
          </a:xfrm>
        </p:grpSpPr>
        <p:sp>
          <p:nvSpPr>
            <p:cNvPr id="4" name="Rectangle 3">
              <a:extLst>
                <a:ext uri="{FF2B5EF4-FFF2-40B4-BE49-F238E27FC236}">
                  <a16:creationId xmlns:a16="http://schemas.microsoft.com/office/drawing/2014/main" id="{C39D21CE-FC67-43C6-B843-FCB1002893AE}"/>
                </a:ext>
              </a:extLst>
            </p:cNvPr>
            <p:cNvSpPr/>
            <p:nvPr/>
          </p:nvSpPr>
          <p:spPr>
            <a:xfrm>
              <a:off x="4092677" y="1983658"/>
              <a:ext cx="7639665" cy="4527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482" name="Picture 2" descr="Related image">
              <a:extLst>
                <a:ext uri="{FF2B5EF4-FFF2-40B4-BE49-F238E27FC236}">
                  <a16:creationId xmlns:a16="http://schemas.microsoft.com/office/drawing/2014/main" id="{21A85EDC-5A9E-42CF-8EF5-4FB3DFCA0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7426" y="2004859"/>
              <a:ext cx="7620000" cy="4514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9881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6720-5B76-4FB8-B9EE-9609BFE10DE3}"/>
              </a:ext>
            </a:extLst>
          </p:cNvPr>
          <p:cNvSpPr>
            <a:spLocks noGrp="1"/>
          </p:cNvSpPr>
          <p:nvPr>
            <p:ph type="title"/>
          </p:nvPr>
        </p:nvSpPr>
        <p:spPr/>
        <p:txBody>
          <a:bodyPr/>
          <a:lstStyle/>
          <a:p>
            <a:r>
              <a:rPr lang="en-US" dirty="0"/>
              <a:t>Incandescence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C97DF3-F9B4-4FAB-8E79-0D5B1F803CEA}"/>
                  </a:ext>
                </a:extLst>
              </p:cNvPr>
              <p:cNvSpPr>
                <a:spLocks noGrp="1"/>
              </p:cNvSpPr>
              <p:nvPr>
                <p:ph idx="1"/>
              </p:nvPr>
            </p:nvSpPr>
            <p:spPr>
              <a:xfrm>
                <a:off x="685800" y="2194560"/>
                <a:ext cx="9048135" cy="4024125"/>
              </a:xfrm>
            </p:spPr>
            <p:txBody>
              <a:bodyPr/>
              <a:lstStyle/>
              <a:p>
                <a:r>
                  <a:rPr lang="en-US" dirty="0"/>
                  <a:t>Most thermal radiation from objects around us occurs in the infrared part of the spectrum or below so it is not visible</a:t>
                </a:r>
              </a:p>
              <a:p>
                <a:r>
                  <a:rPr lang="en-US" dirty="0"/>
                  <a:t>Objects heat to around 550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above start to emit visible light, this is known as incandescence</a:t>
                </a:r>
                <a:endParaRPr lang="en-AU" dirty="0"/>
              </a:p>
            </p:txBody>
          </p:sp>
        </mc:Choice>
        <mc:Fallback xmlns="">
          <p:sp>
            <p:nvSpPr>
              <p:cNvPr id="3" name="Content Placeholder 2">
                <a:extLst>
                  <a:ext uri="{FF2B5EF4-FFF2-40B4-BE49-F238E27FC236}">
                    <a16:creationId xmlns:a16="http://schemas.microsoft.com/office/drawing/2014/main" id="{D0C97DF3-F9B4-4FAB-8E79-0D5B1F803CEA}"/>
                  </a:ext>
                </a:extLst>
              </p:cNvPr>
              <p:cNvSpPr>
                <a:spLocks noGrp="1" noRot="1" noChangeAspect="1" noMove="1" noResize="1" noEditPoints="1" noAdjustHandles="1" noChangeArrowheads="1" noChangeShapeType="1" noTextEdit="1"/>
              </p:cNvSpPr>
              <p:nvPr>
                <p:ph idx="1"/>
              </p:nvPr>
            </p:nvSpPr>
            <p:spPr>
              <a:xfrm>
                <a:off x="685800" y="2194560"/>
                <a:ext cx="9048135" cy="4024125"/>
              </a:xfrm>
              <a:blipFill>
                <a:blip r:embed="rId2"/>
                <a:stretch>
                  <a:fillRect l="-809" t="-1970"/>
                </a:stretch>
              </a:blipFill>
            </p:spPr>
            <p:txBody>
              <a:bodyPr/>
              <a:lstStyle/>
              <a:p>
                <a:r>
                  <a:rPr lang="en-AU">
                    <a:noFill/>
                  </a:rPr>
                  <a:t> </a:t>
                </a:r>
              </a:p>
            </p:txBody>
          </p:sp>
        </mc:Fallback>
      </mc:AlternateContent>
      <p:pic>
        <p:nvPicPr>
          <p:cNvPr id="19458" name="Picture 2" descr="Incandescence">
            <a:extLst>
              <a:ext uri="{FF2B5EF4-FFF2-40B4-BE49-F238E27FC236}">
                <a16:creationId xmlns:a16="http://schemas.microsoft.com/office/drawing/2014/main" id="{29D1DC17-385B-4917-9299-BCA2D0097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8038" y="2005487"/>
            <a:ext cx="1770838" cy="440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961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ED92-9199-4D47-9A25-5E3BBD038383}"/>
              </a:ext>
            </a:extLst>
          </p:cNvPr>
          <p:cNvSpPr>
            <a:spLocks noGrp="1"/>
          </p:cNvSpPr>
          <p:nvPr>
            <p:ph type="title"/>
          </p:nvPr>
        </p:nvSpPr>
        <p:spPr/>
        <p:txBody>
          <a:bodyPr/>
          <a:lstStyle/>
          <a:p>
            <a:r>
              <a:rPr lang="en-US" dirty="0"/>
              <a:t>Emission and </a:t>
            </a:r>
            <a:r>
              <a:rPr lang="en-US" dirty="0" err="1"/>
              <a:t>Absorbtion</a:t>
            </a:r>
            <a:r>
              <a:rPr lang="en-US" dirty="0"/>
              <a:t> of radiation</a:t>
            </a:r>
            <a:endParaRPr lang="en-AU" dirty="0"/>
          </a:p>
        </p:txBody>
      </p:sp>
      <p:sp>
        <p:nvSpPr>
          <p:cNvPr id="3" name="Content Placeholder 2">
            <a:extLst>
              <a:ext uri="{FF2B5EF4-FFF2-40B4-BE49-F238E27FC236}">
                <a16:creationId xmlns:a16="http://schemas.microsoft.com/office/drawing/2014/main" id="{2E4A1466-5648-4CF3-9AC8-785527ECB1B6}"/>
              </a:ext>
            </a:extLst>
          </p:cNvPr>
          <p:cNvSpPr>
            <a:spLocks noGrp="1"/>
          </p:cNvSpPr>
          <p:nvPr>
            <p:ph idx="1"/>
          </p:nvPr>
        </p:nvSpPr>
        <p:spPr/>
        <p:txBody>
          <a:bodyPr/>
          <a:lstStyle/>
          <a:p>
            <a:r>
              <a:rPr lang="en-US" dirty="0"/>
              <a:t>A good emitter is a good absorber, a poor emitter is a good reflector</a:t>
            </a:r>
          </a:p>
          <a:p>
            <a:r>
              <a:rPr lang="en-US" dirty="0"/>
              <a:t>Darker </a:t>
            </a:r>
            <a:r>
              <a:rPr lang="en-US" dirty="0" err="1"/>
              <a:t>coloured</a:t>
            </a:r>
            <a:r>
              <a:rPr lang="en-US" dirty="0"/>
              <a:t> objects are better absorbers/emitters</a:t>
            </a:r>
          </a:p>
          <a:p>
            <a:r>
              <a:rPr lang="en-US" dirty="0"/>
              <a:t>Rough surfaces are better absorbers/emitters (greater surface area)</a:t>
            </a:r>
          </a:p>
          <a:p>
            <a:endParaRPr lang="en-US" dirty="0"/>
          </a:p>
          <a:p>
            <a:r>
              <a:rPr lang="en-US" dirty="0"/>
              <a:t>A rough black object will heat fastest in the sun but it will also cool fastest in the shade</a:t>
            </a:r>
          </a:p>
          <a:p>
            <a:endParaRPr lang="en-AU" dirty="0"/>
          </a:p>
        </p:txBody>
      </p:sp>
    </p:spTree>
    <p:extLst>
      <p:ext uri="{BB962C8B-B14F-4D97-AF65-F5344CB8AC3E}">
        <p14:creationId xmlns:p14="http://schemas.microsoft.com/office/powerpoint/2010/main" val="3170360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80A7-6503-4FB3-B11A-8C8031CA4EB5}"/>
              </a:ext>
            </a:extLst>
          </p:cNvPr>
          <p:cNvSpPr>
            <a:spLocks noGrp="1"/>
          </p:cNvSpPr>
          <p:nvPr>
            <p:ph type="title"/>
          </p:nvPr>
        </p:nvSpPr>
        <p:spPr/>
        <p:txBody>
          <a:bodyPr/>
          <a:lstStyle/>
          <a:p>
            <a:r>
              <a:rPr lang="en-US" dirty="0"/>
              <a:t>Solar hot water heater</a:t>
            </a:r>
            <a:endParaRPr lang="en-AU" dirty="0"/>
          </a:p>
        </p:txBody>
      </p:sp>
      <p:sp>
        <p:nvSpPr>
          <p:cNvPr id="3" name="Content Placeholder 2">
            <a:extLst>
              <a:ext uri="{FF2B5EF4-FFF2-40B4-BE49-F238E27FC236}">
                <a16:creationId xmlns:a16="http://schemas.microsoft.com/office/drawing/2014/main" id="{03D4ECC6-5DAE-48E9-A68D-69DC35418503}"/>
              </a:ext>
            </a:extLst>
          </p:cNvPr>
          <p:cNvSpPr>
            <a:spLocks noGrp="1"/>
          </p:cNvSpPr>
          <p:nvPr>
            <p:ph idx="1"/>
          </p:nvPr>
        </p:nvSpPr>
        <p:spPr>
          <a:xfrm>
            <a:off x="685800" y="2107153"/>
            <a:ext cx="6821129" cy="4785853"/>
          </a:xfrm>
        </p:spPr>
        <p:txBody>
          <a:bodyPr>
            <a:normAutofit/>
          </a:bodyPr>
          <a:lstStyle/>
          <a:p>
            <a:r>
              <a:rPr lang="en-US" dirty="0"/>
              <a:t>Passive water heating system, no pumps, heating elements etc.</a:t>
            </a:r>
          </a:p>
          <a:p>
            <a:pPr marL="457200" indent="-457200">
              <a:buFont typeface="+mj-lt"/>
              <a:buAutoNum type="arabicPeriod"/>
            </a:pPr>
            <a:r>
              <a:rPr lang="en-US" dirty="0"/>
              <a:t>Hot water drawn from very top of the reservoir where it will be concentrated due to free convection</a:t>
            </a:r>
          </a:p>
          <a:p>
            <a:pPr marL="457200" indent="-457200">
              <a:buFont typeface="+mj-lt"/>
              <a:buAutoNum type="arabicPeriod"/>
            </a:pPr>
            <a:r>
              <a:rPr lang="en-US" dirty="0"/>
              <a:t>Silver body to reduce heat loss from radiation</a:t>
            </a:r>
          </a:p>
          <a:p>
            <a:pPr marL="457200" indent="-457200">
              <a:buFont typeface="+mj-lt"/>
              <a:buAutoNum type="arabicPeriod"/>
            </a:pPr>
            <a:r>
              <a:rPr lang="en-US" dirty="0"/>
              <a:t>Free convection causes heated water to flow through the panel to the reservoir</a:t>
            </a:r>
          </a:p>
          <a:p>
            <a:pPr marL="457200" indent="-457200">
              <a:buFont typeface="+mj-lt"/>
              <a:buAutoNum type="arabicPeriod"/>
            </a:pPr>
            <a:r>
              <a:rPr lang="en-US" dirty="0"/>
              <a:t>Glass covered panel (prevents heat loss by convection) filled with long coils of black pipes (increase heat gain by absorption)</a:t>
            </a:r>
          </a:p>
          <a:p>
            <a:pPr marL="457200" indent="-457200">
              <a:buFont typeface="+mj-lt"/>
              <a:buAutoNum type="arabicPeriod"/>
            </a:pPr>
            <a:r>
              <a:rPr lang="en-US" dirty="0"/>
              <a:t>Cold water added to system at the lowest point</a:t>
            </a:r>
          </a:p>
        </p:txBody>
      </p:sp>
      <p:pic>
        <p:nvPicPr>
          <p:cNvPr id="4" name="Picture 3" descr="thermosiphon system">
            <a:extLst>
              <a:ext uri="{FF2B5EF4-FFF2-40B4-BE49-F238E27FC236}">
                <a16:creationId xmlns:a16="http://schemas.microsoft.com/office/drawing/2014/main" id="{0F230BF3-40E3-49E7-8DA8-035D113C9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12789" y="499579"/>
            <a:ext cx="2854325" cy="160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descr="File:Thermosiphon2.png">
            <a:hlinkClick r:id="rId3"/>
            <a:extLst>
              <a:ext uri="{FF2B5EF4-FFF2-40B4-BE49-F238E27FC236}">
                <a16:creationId xmlns:a16="http://schemas.microsoft.com/office/drawing/2014/main" id="{EBF25A12-0A89-4079-B78A-8161A7302AB5}"/>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a:xfrm>
            <a:off x="7707261" y="2107153"/>
            <a:ext cx="4171950" cy="4198938"/>
          </a:xfrm>
          <a:prstGeom prst="rect">
            <a:avLst/>
          </a:prstGeom>
        </p:spPr>
      </p:pic>
    </p:spTree>
    <p:extLst>
      <p:ext uri="{BB962C8B-B14F-4D97-AF65-F5344CB8AC3E}">
        <p14:creationId xmlns:p14="http://schemas.microsoft.com/office/powerpoint/2010/main" val="1482210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0A6D-72C1-4AE6-9C62-2B3233C4C5B3}"/>
              </a:ext>
            </a:extLst>
          </p:cNvPr>
          <p:cNvSpPr>
            <a:spLocks noGrp="1"/>
          </p:cNvSpPr>
          <p:nvPr>
            <p:ph type="title"/>
          </p:nvPr>
        </p:nvSpPr>
        <p:spPr/>
        <p:txBody>
          <a:bodyPr/>
          <a:lstStyle/>
          <a:p>
            <a:r>
              <a:rPr lang="en-US" dirty="0"/>
              <a:t>Fridge</a:t>
            </a:r>
            <a:endParaRPr lang="en-AU" dirty="0"/>
          </a:p>
        </p:txBody>
      </p:sp>
      <p:sp>
        <p:nvSpPr>
          <p:cNvPr id="3" name="Content Placeholder 2">
            <a:extLst>
              <a:ext uri="{FF2B5EF4-FFF2-40B4-BE49-F238E27FC236}">
                <a16:creationId xmlns:a16="http://schemas.microsoft.com/office/drawing/2014/main" id="{B1ADD564-6F4B-432C-9931-71F88C18DAA3}"/>
              </a:ext>
            </a:extLst>
          </p:cNvPr>
          <p:cNvSpPr>
            <a:spLocks noGrp="1"/>
          </p:cNvSpPr>
          <p:nvPr>
            <p:ph idx="1"/>
          </p:nvPr>
        </p:nvSpPr>
        <p:spPr>
          <a:xfrm>
            <a:off x="685800" y="2194560"/>
            <a:ext cx="5870934" cy="4314190"/>
          </a:xfrm>
        </p:spPr>
        <p:txBody>
          <a:bodyPr>
            <a:normAutofit lnSpcReduction="10000"/>
          </a:bodyPr>
          <a:lstStyle/>
          <a:p>
            <a:r>
              <a:rPr lang="en-US" dirty="0"/>
              <a:t>At the top of the fridge the liquid fluid passes through an expansion valve and evaporates, absorbing the latent heat of vapourisation and cooling the fridge</a:t>
            </a:r>
          </a:p>
          <a:p>
            <a:r>
              <a:rPr lang="en-US" dirty="0"/>
              <a:t>The cooling of the air at the top of the fridge establishes convection currents that cool the whole fridge</a:t>
            </a:r>
          </a:p>
          <a:p>
            <a:r>
              <a:rPr lang="en-US" dirty="0"/>
              <a:t>Outside the fridge the gas is compressed to make a hot gas, this is passed through the condenser, releasing the latent heat of vapourisation as it becomes a liquid</a:t>
            </a:r>
          </a:p>
          <a:p>
            <a:r>
              <a:rPr lang="en-US" dirty="0"/>
              <a:t>The net result is that heat is moved from inside the fridge to outside the fridge</a:t>
            </a:r>
            <a:endParaRPr lang="en-AU" dirty="0"/>
          </a:p>
        </p:txBody>
      </p:sp>
      <p:pic>
        <p:nvPicPr>
          <p:cNvPr id="4" name="Picture 2" descr="Related image">
            <a:extLst>
              <a:ext uri="{FF2B5EF4-FFF2-40B4-BE49-F238E27FC236}">
                <a16:creationId xmlns:a16="http://schemas.microsoft.com/office/drawing/2014/main" id="{0C6DFF16-3E97-4CF8-8DC9-8710A2964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118" y="2194560"/>
            <a:ext cx="5193297" cy="416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2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9162-65F8-4B38-82A6-0078520CBCB7}"/>
              </a:ext>
            </a:extLst>
          </p:cNvPr>
          <p:cNvSpPr>
            <a:spLocks noGrp="1"/>
          </p:cNvSpPr>
          <p:nvPr>
            <p:ph type="title"/>
          </p:nvPr>
        </p:nvSpPr>
        <p:spPr/>
        <p:txBody>
          <a:bodyPr/>
          <a:lstStyle/>
          <a:p>
            <a:r>
              <a:rPr lang="en-US" dirty="0"/>
              <a:t>Vacuum flask (thermos flask)</a:t>
            </a:r>
            <a:endParaRPr lang="en-AU" dirty="0"/>
          </a:p>
        </p:txBody>
      </p:sp>
      <p:sp>
        <p:nvSpPr>
          <p:cNvPr id="3" name="Content Placeholder 2">
            <a:extLst>
              <a:ext uri="{FF2B5EF4-FFF2-40B4-BE49-F238E27FC236}">
                <a16:creationId xmlns:a16="http://schemas.microsoft.com/office/drawing/2014/main" id="{5A423E25-076F-480C-8D5F-52B6F4336DC1}"/>
              </a:ext>
            </a:extLst>
          </p:cNvPr>
          <p:cNvSpPr>
            <a:spLocks noGrp="1"/>
          </p:cNvSpPr>
          <p:nvPr>
            <p:ph idx="1"/>
          </p:nvPr>
        </p:nvSpPr>
        <p:spPr>
          <a:xfrm>
            <a:off x="685800" y="2194560"/>
            <a:ext cx="6623050" cy="4024125"/>
          </a:xfrm>
        </p:spPr>
        <p:txBody>
          <a:bodyPr/>
          <a:lstStyle/>
          <a:p>
            <a:r>
              <a:rPr lang="en-US" dirty="0"/>
              <a:t>Core device is made of 2 layers of silvered glass with a vacuum between the layers</a:t>
            </a:r>
          </a:p>
          <a:p>
            <a:r>
              <a:rPr lang="en-US" dirty="0"/>
              <a:t>Glass is a poor conductor </a:t>
            </a:r>
          </a:p>
          <a:p>
            <a:r>
              <a:rPr lang="en-US" dirty="0"/>
              <a:t>conduction and convection can’t occur through the vacuum</a:t>
            </a:r>
          </a:p>
          <a:p>
            <a:r>
              <a:rPr lang="en-US" dirty="0"/>
              <a:t>The silvering </a:t>
            </a:r>
            <a:r>
              <a:rPr lang="en-US" dirty="0" err="1"/>
              <a:t>minimises</a:t>
            </a:r>
            <a:r>
              <a:rPr lang="en-US" dirty="0"/>
              <a:t> transfer of heat by radiation</a:t>
            </a:r>
          </a:p>
          <a:p>
            <a:r>
              <a:rPr lang="en-US" dirty="0"/>
              <a:t>Very minimal heat flow into or out of the flask</a:t>
            </a:r>
            <a:endParaRPr lang="en-AU" dirty="0"/>
          </a:p>
        </p:txBody>
      </p:sp>
      <p:pic>
        <p:nvPicPr>
          <p:cNvPr id="21506" name="Picture 2" descr="Image result for thermos flask cross section">
            <a:extLst>
              <a:ext uri="{FF2B5EF4-FFF2-40B4-BE49-F238E27FC236}">
                <a16:creationId xmlns:a16="http://schemas.microsoft.com/office/drawing/2014/main" id="{7DBA19DC-1F2A-4A29-8368-807235226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050" y="1830134"/>
            <a:ext cx="40386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13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BBFD-25BB-4E3A-B027-87C577DF45BE}"/>
              </a:ext>
            </a:extLst>
          </p:cNvPr>
          <p:cNvSpPr>
            <a:spLocks noGrp="1"/>
          </p:cNvSpPr>
          <p:nvPr>
            <p:ph type="title"/>
          </p:nvPr>
        </p:nvSpPr>
        <p:spPr/>
        <p:txBody>
          <a:bodyPr/>
          <a:lstStyle/>
          <a:p>
            <a:r>
              <a:rPr lang="en-US" dirty="0"/>
              <a:t>Houses</a:t>
            </a:r>
            <a:endParaRPr lang="en-AU" dirty="0"/>
          </a:p>
        </p:txBody>
      </p:sp>
      <p:sp>
        <p:nvSpPr>
          <p:cNvPr id="3" name="Content Placeholder 2">
            <a:extLst>
              <a:ext uri="{FF2B5EF4-FFF2-40B4-BE49-F238E27FC236}">
                <a16:creationId xmlns:a16="http://schemas.microsoft.com/office/drawing/2014/main" id="{E95BF766-E752-4DB4-892E-02DC335A4BFD}"/>
              </a:ext>
            </a:extLst>
          </p:cNvPr>
          <p:cNvSpPr>
            <a:spLocks noGrp="1"/>
          </p:cNvSpPr>
          <p:nvPr>
            <p:ph idx="1"/>
          </p:nvPr>
        </p:nvSpPr>
        <p:spPr/>
        <p:txBody>
          <a:bodyPr/>
          <a:lstStyle/>
          <a:p>
            <a:r>
              <a:rPr lang="en-US" dirty="0"/>
              <a:t>Often advantageous to block heat transfer into/out of a home</a:t>
            </a:r>
          </a:p>
          <a:p>
            <a:r>
              <a:rPr lang="en-US" dirty="0"/>
              <a:t>Most methods trap pockets of air which is a poor conductor and can’t convect when trapped</a:t>
            </a:r>
          </a:p>
          <a:p>
            <a:r>
              <a:rPr lang="en-US" dirty="0"/>
              <a:t>Double glazed windows</a:t>
            </a:r>
          </a:p>
          <a:p>
            <a:r>
              <a:rPr lang="en-US" dirty="0"/>
              <a:t>Ceiling batts</a:t>
            </a:r>
          </a:p>
          <a:p>
            <a:r>
              <a:rPr lang="en-US" dirty="0"/>
              <a:t>Wall cavity insulation</a:t>
            </a:r>
          </a:p>
          <a:p>
            <a:endParaRPr lang="en-US" dirty="0"/>
          </a:p>
          <a:p>
            <a:endParaRPr lang="en-AU" dirty="0"/>
          </a:p>
        </p:txBody>
      </p:sp>
      <p:pic>
        <p:nvPicPr>
          <p:cNvPr id="4" name="Picture 22">
            <a:extLst>
              <a:ext uri="{FF2B5EF4-FFF2-40B4-BE49-F238E27FC236}">
                <a16:creationId xmlns:a16="http://schemas.microsoft.com/office/drawing/2014/main" id="{BF1997FF-2DA6-4A37-A3CD-A48581D7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3155497"/>
            <a:ext cx="7505700" cy="320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007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D9B4D55-6842-4E71-BE34-87BDDA9A9A6F}"/>
              </a:ext>
            </a:extLst>
          </p:cNvPr>
          <p:cNvSpPr>
            <a:spLocks noGrp="1"/>
          </p:cNvSpPr>
          <p:nvPr>
            <p:ph type="title"/>
          </p:nvPr>
        </p:nvSpPr>
        <p:spPr/>
        <p:txBody>
          <a:bodyPr/>
          <a:lstStyle/>
          <a:p>
            <a:pPr eaLnBrk="1" hangingPunct="1"/>
            <a:r>
              <a:rPr lang="en-US" altLang="en-US"/>
              <a:t>Intermolecular forces</a:t>
            </a:r>
            <a:endParaRPr lang="en-AU" altLang="en-US"/>
          </a:p>
        </p:txBody>
      </p:sp>
      <p:pic>
        <p:nvPicPr>
          <p:cNvPr id="5123" name="Content Placeholder 3" descr="IF's.gif">
            <a:extLst>
              <a:ext uri="{FF2B5EF4-FFF2-40B4-BE49-F238E27FC236}">
                <a16:creationId xmlns:a16="http://schemas.microsoft.com/office/drawing/2014/main" id="{B93A53D5-3C2B-497E-9383-37FF040AD1F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07036" y="1811656"/>
            <a:ext cx="6900342" cy="46002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015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664C37F-5D05-42D8-8906-2244F5D6B2F8}"/>
              </a:ext>
            </a:extLst>
          </p:cNvPr>
          <p:cNvSpPr>
            <a:spLocks noGrp="1" noChangeArrowheads="1"/>
          </p:cNvSpPr>
          <p:nvPr>
            <p:ph type="title"/>
          </p:nvPr>
        </p:nvSpPr>
        <p:spPr/>
        <p:txBody>
          <a:bodyPr/>
          <a:lstStyle/>
          <a:p>
            <a:pPr eaLnBrk="1" hangingPunct="1"/>
            <a:r>
              <a:rPr lang="en-US" altLang="en-US" dirty="0"/>
              <a:t>States of Matter</a:t>
            </a:r>
          </a:p>
        </p:txBody>
      </p:sp>
      <p:pic>
        <p:nvPicPr>
          <p:cNvPr id="6147" name="Picture 4">
            <a:extLst>
              <a:ext uri="{FF2B5EF4-FFF2-40B4-BE49-F238E27FC236}">
                <a16:creationId xmlns:a16="http://schemas.microsoft.com/office/drawing/2014/main" id="{E55859A2-A8F0-4F16-AB96-7FE423F627A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914650" y="2081214"/>
            <a:ext cx="6362700" cy="3563937"/>
          </a:xfrm>
          <a:noFill/>
        </p:spPr>
      </p:pic>
    </p:spTree>
    <p:extLst>
      <p:ext uri="{BB962C8B-B14F-4D97-AF65-F5344CB8AC3E}">
        <p14:creationId xmlns:p14="http://schemas.microsoft.com/office/powerpoint/2010/main" val="246298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CAD0C03-C3BA-4056-B91D-982A1EC444A8}"/>
              </a:ext>
            </a:extLst>
          </p:cNvPr>
          <p:cNvSpPr>
            <a:spLocks noChangeArrowheads="1"/>
          </p:cNvSpPr>
          <p:nvPr/>
        </p:nvSpPr>
        <p:spPr bwMode="auto">
          <a:xfrm>
            <a:off x="2063750" y="1989138"/>
            <a:ext cx="7924800" cy="403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AU" altLang="en-US" sz="1800"/>
          </a:p>
        </p:txBody>
      </p:sp>
      <p:sp>
        <p:nvSpPr>
          <p:cNvPr id="7171" name="Text Box 3">
            <a:extLst>
              <a:ext uri="{FF2B5EF4-FFF2-40B4-BE49-F238E27FC236}">
                <a16:creationId xmlns:a16="http://schemas.microsoft.com/office/drawing/2014/main" id="{F6DCA01D-A8D8-40BD-B3AE-C93610B4171F}"/>
              </a:ext>
            </a:extLst>
          </p:cNvPr>
          <p:cNvSpPr txBox="1">
            <a:spLocks noChangeArrowheads="1"/>
          </p:cNvSpPr>
          <p:nvPr/>
        </p:nvSpPr>
        <p:spPr bwMode="auto">
          <a:xfrm>
            <a:off x="5638800" y="549414"/>
            <a:ext cx="63052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4000" dirty="0"/>
              <a:t>Particle and Kinetic Theory</a:t>
            </a:r>
          </a:p>
        </p:txBody>
      </p:sp>
      <p:sp>
        <p:nvSpPr>
          <p:cNvPr id="5124" name="Text Box 4">
            <a:extLst>
              <a:ext uri="{FF2B5EF4-FFF2-40B4-BE49-F238E27FC236}">
                <a16:creationId xmlns:a16="http://schemas.microsoft.com/office/drawing/2014/main" id="{71682501-091E-441D-B9B8-BDD8C78F3102}"/>
              </a:ext>
            </a:extLst>
          </p:cNvPr>
          <p:cNvSpPr txBox="1">
            <a:spLocks noChangeArrowheads="1"/>
          </p:cNvSpPr>
          <p:nvPr/>
        </p:nvSpPr>
        <p:spPr bwMode="auto">
          <a:xfrm>
            <a:off x="2117726" y="1562100"/>
            <a:ext cx="80756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200" dirty="0">
                <a:latin typeface="Comic Sans MS" panose="030F0702030302020204" pitchFamily="66" charset="0"/>
              </a:rPr>
              <a:t>Substances are made up of particles. The state of the substance depends on the arrangement of the particles.</a:t>
            </a:r>
          </a:p>
        </p:txBody>
      </p:sp>
      <p:pic>
        <p:nvPicPr>
          <p:cNvPr id="5125" name="Picture 5" descr="solid">
            <a:extLst>
              <a:ext uri="{FF2B5EF4-FFF2-40B4-BE49-F238E27FC236}">
                <a16:creationId xmlns:a16="http://schemas.microsoft.com/office/drawing/2014/main" id="{056BA4B3-FD72-45D8-8738-4F77E76CA41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19400"/>
            <a:ext cx="11890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liquid">
            <a:extLst>
              <a:ext uri="{FF2B5EF4-FFF2-40B4-BE49-F238E27FC236}">
                <a16:creationId xmlns:a16="http://schemas.microsoft.com/office/drawing/2014/main" id="{D29F086B-AEC2-4750-83E6-3FCEE02EEC3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819400"/>
            <a:ext cx="11890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gas">
            <a:extLst>
              <a:ext uri="{FF2B5EF4-FFF2-40B4-BE49-F238E27FC236}">
                <a16:creationId xmlns:a16="http://schemas.microsoft.com/office/drawing/2014/main" id="{A3DE274D-9042-4A1D-82B6-80A8F72D614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2743200"/>
            <a:ext cx="11890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8">
            <a:extLst>
              <a:ext uri="{FF2B5EF4-FFF2-40B4-BE49-F238E27FC236}">
                <a16:creationId xmlns:a16="http://schemas.microsoft.com/office/drawing/2014/main" id="{955315CE-15F4-477E-B10F-B1842C6E4645}"/>
              </a:ext>
            </a:extLst>
          </p:cNvPr>
          <p:cNvSpPr txBox="1">
            <a:spLocks noChangeArrowheads="1"/>
          </p:cNvSpPr>
          <p:nvPr/>
        </p:nvSpPr>
        <p:spPr bwMode="auto">
          <a:xfrm>
            <a:off x="2362200" y="4191000"/>
            <a:ext cx="2133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GB" altLang="en-US" sz="1200" dirty="0">
                <a:latin typeface="Comic Sans MS" panose="030F0702030302020204" pitchFamily="66" charset="0"/>
              </a:rPr>
              <a:t>Solid</a:t>
            </a:r>
          </a:p>
          <a:p>
            <a:pPr eaLnBrk="1" hangingPunct="1">
              <a:spcBef>
                <a:spcPct val="0"/>
              </a:spcBef>
              <a:buFontTx/>
              <a:buNone/>
            </a:pPr>
            <a:endParaRPr lang="en-GB" altLang="en-US" sz="1200" dirty="0">
              <a:latin typeface="Comic Sans MS" panose="030F0702030302020204" pitchFamily="66" charset="0"/>
            </a:endParaRP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Particles held tightly</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Very close together</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Regular arrangement</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Vibrate</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Can’t move from place to place</a:t>
            </a:r>
          </a:p>
        </p:txBody>
      </p:sp>
      <p:sp>
        <p:nvSpPr>
          <p:cNvPr id="5129" name="Text Box 9">
            <a:extLst>
              <a:ext uri="{FF2B5EF4-FFF2-40B4-BE49-F238E27FC236}">
                <a16:creationId xmlns:a16="http://schemas.microsoft.com/office/drawing/2014/main" id="{1FAA891D-9649-4029-A3F9-A025A497A0C4}"/>
              </a:ext>
            </a:extLst>
          </p:cNvPr>
          <p:cNvSpPr txBox="1">
            <a:spLocks noChangeArrowheads="1"/>
          </p:cNvSpPr>
          <p:nvPr/>
        </p:nvSpPr>
        <p:spPr bwMode="auto">
          <a:xfrm>
            <a:off x="5105400" y="4191000"/>
            <a:ext cx="2286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GB" altLang="en-US" sz="1200" dirty="0">
                <a:latin typeface="Comic Sans MS" panose="030F0702030302020204" pitchFamily="66" charset="0"/>
              </a:rPr>
              <a:t>Liquid</a:t>
            </a:r>
          </a:p>
          <a:p>
            <a:pPr eaLnBrk="1" hangingPunct="1">
              <a:spcBef>
                <a:spcPct val="0"/>
              </a:spcBef>
              <a:buFontTx/>
              <a:buNone/>
            </a:pPr>
            <a:endParaRPr lang="en-GB" altLang="en-US" sz="1200" dirty="0">
              <a:latin typeface="Comic Sans MS" panose="030F0702030302020204" pitchFamily="66" charset="0"/>
            </a:endParaRP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Moderate force</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Very close together</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Random arrangement</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Vibrate</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Constantly move past each other</a:t>
            </a:r>
          </a:p>
        </p:txBody>
      </p:sp>
      <p:sp>
        <p:nvSpPr>
          <p:cNvPr id="5130" name="Text Box 10">
            <a:extLst>
              <a:ext uri="{FF2B5EF4-FFF2-40B4-BE49-F238E27FC236}">
                <a16:creationId xmlns:a16="http://schemas.microsoft.com/office/drawing/2014/main" id="{468CEFE7-AF7A-47F9-81EE-4ACA5A989E17}"/>
              </a:ext>
            </a:extLst>
          </p:cNvPr>
          <p:cNvSpPr txBox="1">
            <a:spLocks noChangeArrowheads="1"/>
          </p:cNvSpPr>
          <p:nvPr/>
        </p:nvSpPr>
        <p:spPr bwMode="auto">
          <a:xfrm>
            <a:off x="7772400" y="4191000"/>
            <a:ext cx="2286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GB" altLang="en-US" sz="1200" dirty="0">
                <a:latin typeface="Comic Sans MS" panose="030F0702030302020204" pitchFamily="66" charset="0"/>
              </a:rPr>
              <a:t>Gas</a:t>
            </a:r>
          </a:p>
          <a:p>
            <a:pPr eaLnBrk="1" hangingPunct="1">
              <a:spcBef>
                <a:spcPct val="0"/>
              </a:spcBef>
              <a:buFontTx/>
              <a:buNone/>
            </a:pPr>
            <a:endParaRPr lang="en-GB" altLang="en-US" sz="1200" dirty="0">
              <a:latin typeface="Comic Sans MS" panose="030F0702030302020204" pitchFamily="66" charset="0"/>
            </a:endParaRP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No attraction between particles</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Far apart, colliding with walls</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Random arrangement</a:t>
            </a:r>
          </a:p>
          <a:p>
            <a:pPr eaLnBrk="1" hangingPunct="1">
              <a:spcBef>
                <a:spcPct val="0"/>
              </a:spcBef>
              <a:buFont typeface="Wingdings" panose="05000000000000000000" pitchFamily="2" charset="2"/>
              <a:buChar char="§"/>
            </a:pPr>
            <a:r>
              <a:rPr lang="en-GB" altLang="en-US" sz="1000" dirty="0">
                <a:latin typeface="Comic Sans MS" panose="030F0702030302020204" pitchFamily="66" charset="0"/>
              </a:rPr>
              <a:t>  Move quickly in all directions</a:t>
            </a:r>
          </a:p>
        </p:txBody>
      </p:sp>
      <p:sp>
        <p:nvSpPr>
          <p:cNvPr id="5131" name="Text Box 11">
            <a:extLst>
              <a:ext uri="{FF2B5EF4-FFF2-40B4-BE49-F238E27FC236}">
                <a16:creationId xmlns:a16="http://schemas.microsoft.com/office/drawing/2014/main" id="{85BCEC55-A3A9-409C-B009-258AFE7741F7}"/>
              </a:ext>
            </a:extLst>
          </p:cNvPr>
          <p:cNvSpPr txBox="1">
            <a:spLocks noChangeArrowheads="1"/>
          </p:cNvSpPr>
          <p:nvPr/>
        </p:nvSpPr>
        <p:spPr bwMode="auto">
          <a:xfrm>
            <a:off x="4724400" y="2209800"/>
            <a:ext cx="2706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400" b="1" dirty="0">
                <a:latin typeface="Comic Sans MS" panose="030F0702030302020204" pitchFamily="66" charset="0"/>
              </a:rPr>
              <a:t>The Three States of Matter</a:t>
            </a:r>
          </a:p>
        </p:txBody>
      </p:sp>
    </p:spTree>
    <p:extLst>
      <p:ext uri="{BB962C8B-B14F-4D97-AF65-F5344CB8AC3E}">
        <p14:creationId xmlns:p14="http://schemas.microsoft.com/office/powerpoint/2010/main" val="1869058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5124"/>
                                        </p:tgtEl>
                                        <p:attrNameLst>
                                          <p:attrName>style.visibility</p:attrName>
                                        </p:attrNameLst>
                                      </p:cBhvr>
                                      <p:to>
                                        <p:strVal val="visible"/>
                                      </p:to>
                                    </p:set>
                                    <p:animEffect transition="in" filter="dissolve">
                                      <p:cBhvr>
                                        <p:cTn id="7" dur="500"/>
                                        <p:tgtEl>
                                          <p:spTgt spid="5124"/>
                                        </p:tgtEl>
                                      </p:cBhvr>
                                    </p:animEffect>
                                  </p:childTnLst>
                                </p:cTn>
                              </p:par>
                            </p:childTnLst>
                          </p:cTn>
                        </p:par>
                        <p:par>
                          <p:cTn id="8" fill="hold" nodeType="afterGroup">
                            <p:stCondLst>
                              <p:cond delay="1500"/>
                            </p:stCondLst>
                            <p:childTnLst>
                              <p:par>
                                <p:cTn id="9" presetID="9" presetClass="entr" presetSubtype="0" fill="hold" grpId="0" nodeType="afterEffect">
                                  <p:stCondLst>
                                    <p:cond delay="3000"/>
                                  </p:stCondLst>
                                  <p:childTnLst>
                                    <p:set>
                                      <p:cBhvr>
                                        <p:cTn id="10" dur="1" fill="hold">
                                          <p:stCondLst>
                                            <p:cond delay="0"/>
                                          </p:stCondLst>
                                        </p:cTn>
                                        <p:tgtEl>
                                          <p:spTgt spid="5122"/>
                                        </p:tgtEl>
                                        <p:attrNameLst>
                                          <p:attrName>style.visibility</p:attrName>
                                        </p:attrNameLst>
                                      </p:cBhvr>
                                      <p:to>
                                        <p:strVal val="visible"/>
                                      </p:to>
                                    </p:set>
                                    <p:animEffect transition="in" filter="dissolve">
                                      <p:cBhvr>
                                        <p:cTn id="11" dur="500"/>
                                        <p:tgtEl>
                                          <p:spTgt spid="5122"/>
                                        </p:tgtEl>
                                      </p:cBhvr>
                                    </p:animEffect>
                                  </p:childTnLst>
                                </p:cTn>
                              </p:par>
                            </p:childTnLst>
                          </p:cTn>
                        </p:par>
                        <p:par>
                          <p:cTn id="12" fill="hold" nodeType="afterGroup">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131"/>
                                        </p:tgtEl>
                                        <p:attrNameLst>
                                          <p:attrName>style.visibility</p:attrName>
                                        </p:attrNameLst>
                                      </p:cBhvr>
                                      <p:to>
                                        <p:strVal val="visible"/>
                                      </p:to>
                                    </p:set>
                                    <p:animEffect transition="in" filter="dissolve">
                                      <p:cBhvr>
                                        <p:cTn id="15" dur="500"/>
                                        <p:tgtEl>
                                          <p:spTgt spid="5131"/>
                                        </p:tgtEl>
                                      </p:cBhvr>
                                    </p:animEffect>
                                  </p:childTnLst>
                                </p:cTn>
                              </p:par>
                            </p:childTnLst>
                          </p:cTn>
                        </p:par>
                        <p:par>
                          <p:cTn id="16" fill="hold" nodeType="afterGroup">
                            <p:stCondLst>
                              <p:cond delay="7500"/>
                            </p:stCondLst>
                            <p:childTnLst>
                              <p:par>
                                <p:cTn id="17" presetID="9" presetClass="entr" presetSubtype="0" fill="hold" nodeType="afterEffect">
                                  <p:stCondLst>
                                    <p:cond delay="1000"/>
                                  </p:stCondLst>
                                  <p:childTnLst>
                                    <p:set>
                                      <p:cBhvr>
                                        <p:cTn id="18" dur="1" fill="hold">
                                          <p:stCondLst>
                                            <p:cond delay="0"/>
                                          </p:stCondLst>
                                        </p:cTn>
                                        <p:tgtEl>
                                          <p:spTgt spid="5125"/>
                                        </p:tgtEl>
                                        <p:attrNameLst>
                                          <p:attrName>style.visibility</p:attrName>
                                        </p:attrNameLst>
                                      </p:cBhvr>
                                      <p:to>
                                        <p:strVal val="visible"/>
                                      </p:to>
                                    </p:set>
                                    <p:animEffect transition="in" filter="dissolve">
                                      <p:cBhvr>
                                        <p:cTn id="19" dur="500"/>
                                        <p:tgtEl>
                                          <p:spTgt spid="5125"/>
                                        </p:tgtEl>
                                      </p:cBhvr>
                                    </p:animEffect>
                                  </p:childTnLst>
                                </p:cTn>
                              </p:par>
                            </p:childTnLst>
                          </p:cTn>
                        </p:par>
                        <p:par>
                          <p:cTn id="20" fill="hold" nodeType="afterGroup">
                            <p:stCondLst>
                              <p:cond delay="9000"/>
                            </p:stCondLst>
                            <p:childTnLst>
                              <p:par>
                                <p:cTn id="21" presetID="9" presetClass="entr" presetSubtype="0" fill="hold" nodeType="afterEffect">
                                  <p:stCondLst>
                                    <p:cond delay="1000"/>
                                  </p:stCondLst>
                                  <p:childTnLst>
                                    <p:set>
                                      <p:cBhvr>
                                        <p:cTn id="22" dur="1" fill="hold">
                                          <p:stCondLst>
                                            <p:cond delay="0"/>
                                          </p:stCondLst>
                                        </p:cTn>
                                        <p:tgtEl>
                                          <p:spTgt spid="5126"/>
                                        </p:tgtEl>
                                        <p:attrNameLst>
                                          <p:attrName>style.visibility</p:attrName>
                                        </p:attrNameLst>
                                      </p:cBhvr>
                                      <p:to>
                                        <p:strVal val="visible"/>
                                      </p:to>
                                    </p:set>
                                    <p:animEffect transition="in" filter="dissolve">
                                      <p:cBhvr>
                                        <p:cTn id="23" dur="500"/>
                                        <p:tgtEl>
                                          <p:spTgt spid="5126"/>
                                        </p:tgtEl>
                                      </p:cBhvr>
                                    </p:animEffect>
                                  </p:childTnLst>
                                </p:cTn>
                              </p:par>
                            </p:childTnLst>
                          </p:cTn>
                        </p:par>
                        <p:par>
                          <p:cTn id="24" fill="hold" nodeType="afterGroup">
                            <p:stCondLst>
                              <p:cond delay="10500"/>
                            </p:stCondLst>
                            <p:childTnLst>
                              <p:par>
                                <p:cTn id="25" presetID="9" presetClass="entr" presetSubtype="0" fill="hold" nodeType="afterEffect">
                                  <p:stCondLst>
                                    <p:cond delay="1000"/>
                                  </p:stCondLst>
                                  <p:childTnLst>
                                    <p:set>
                                      <p:cBhvr>
                                        <p:cTn id="26" dur="1" fill="hold">
                                          <p:stCondLst>
                                            <p:cond delay="0"/>
                                          </p:stCondLst>
                                        </p:cTn>
                                        <p:tgtEl>
                                          <p:spTgt spid="5127"/>
                                        </p:tgtEl>
                                        <p:attrNameLst>
                                          <p:attrName>style.visibility</p:attrName>
                                        </p:attrNameLst>
                                      </p:cBhvr>
                                      <p:to>
                                        <p:strVal val="visible"/>
                                      </p:to>
                                    </p:set>
                                    <p:animEffect transition="in" filter="dissolve">
                                      <p:cBhvr>
                                        <p:cTn id="27" dur="500"/>
                                        <p:tgtEl>
                                          <p:spTgt spid="5127"/>
                                        </p:tgtEl>
                                      </p:cBhvr>
                                    </p:animEffect>
                                  </p:childTnLst>
                                </p:cTn>
                              </p:par>
                            </p:childTnLst>
                          </p:cTn>
                        </p:par>
                        <p:par>
                          <p:cTn id="28" fill="hold" nodeType="afterGroup">
                            <p:stCondLst>
                              <p:cond delay="12000"/>
                            </p:stCondLst>
                            <p:childTnLst>
                              <p:par>
                                <p:cTn id="29" presetID="9" presetClass="entr" presetSubtype="0" fill="hold" grpId="0" nodeType="afterEffect">
                                  <p:stCondLst>
                                    <p:cond delay="3000"/>
                                  </p:stCondLst>
                                  <p:childTnLst>
                                    <p:set>
                                      <p:cBhvr>
                                        <p:cTn id="30" dur="1" fill="hold">
                                          <p:stCondLst>
                                            <p:cond delay="0"/>
                                          </p:stCondLst>
                                        </p:cTn>
                                        <p:tgtEl>
                                          <p:spTgt spid="5128"/>
                                        </p:tgtEl>
                                        <p:attrNameLst>
                                          <p:attrName>style.visibility</p:attrName>
                                        </p:attrNameLst>
                                      </p:cBhvr>
                                      <p:to>
                                        <p:strVal val="visible"/>
                                      </p:to>
                                    </p:set>
                                    <p:animEffect transition="in" filter="dissolve">
                                      <p:cBhvr>
                                        <p:cTn id="31" dur="500"/>
                                        <p:tgtEl>
                                          <p:spTgt spid="5128"/>
                                        </p:tgtEl>
                                      </p:cBhvr>
                                    </p:animEffect>
                                  </p:childTnLst>
                                </p:cTn>
                              </p:par>
                            </p:childTnLst>
                          </p:cTn>
                        </p:par>
                        <p:par>
                          <p:cTn id="32" fill="hold" nodeType="afterGroup">
                            <p:stCondLst>
                              <p:cond delay="15500"/>
                            </p:stCondLst>
                            <p:childTnLst>
                              <p:par>
                                <p:cTn id="33" presetID="9" presetClass="entr" presetSubtype="0" fill="hold" grpId="0" nodeType="afterEffect">
                                  <p:stCondLst>
                                    <p:cond delay="5000"/>
                                  </p:stCondLst>
                                  <p:childTnLst>
                                    <p:set>
                                      <p:cBhvr>
                                        <p:cTn id="34" dur="1" fill="hold">
                                          <p:stCondLst>
                                            <p:cond delay="0"/>
                                          </p:stCondLst>
                                        </p:cTn>
                                        <p:tgtEl>
                                          <p:spTgt spid="5129"/>
                                        </p:tgtEl>
                                        <p:attrNameLst>
                                          <p:attrName>style.visibility</p:attrName>
                                        </p:attrNameLst>
                                      </p:cBhvr>
                                      <p:to>
                                        <p:strVal val="visible"/>
                                      </p:to>
                                    </p:set>
                                    <p:animEffect transition="in" filter="dissolve">
                                      <p:cBhvr>
                                        <p:cTn id="35" dur="500"/>
                                        <p:tgtEl>
                                          <p:spTgt spid="5129"/>
                                        </p:tgtEl>
                                      </p:cBhvr>
                                    </p:animEffect>
                                  </p:childTnLst>
                                </p:cTn>
                              </p:par>
                            </p:childTnLst>
                          </p:cTn>
                        </p:par>
                        <p:par>
                          <p:cTn id="36" fill="hold" nodeType="afterGroup">
                            <p:stCondLst>
                              <p:cond delay="21000"/>
                            </p:stCondLst>
                            <p:childTnLst>
                              <p:par>
                                <p:cTn id="37" presetID="9" presetClass="entr" presetSubtype="0" fill="hold" grpId="0" nodeType="afterEffect">
                                  <p:stCondLst>
                                    <p:cond delay="5000"/>
                                  </p:stCondLst>
                                  <p:childTnLst>
                                    <p:set>
                                      <p:cBhvr>
                                        <p:cTn id="38" dur="1" fill="hold">
                                          <p:stCondLst>
                                            <p:cond delay="0"/>
                                          </p:stCondLst>
                                        </p:cTn>
                                        <p:tgtEl>
                                          <p:spTgt spid="5130"/>
                                        </p:tgtEl>
                                        <p:attrNameLst>
                                          <p:attrName>style.visibility</p:attrName>
                                        </p:attrNameLst>
                                      </p:cBhvr>
                                      <p:to>
                                        <p:strVal val="visible"/>
                                      </p:to>
                                    </p:set>
                                    <p:animEffect transition="in" filter="dissolve">
                                      <p:cBhvr>
                                        <p:cTn id="39"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4" grpId="0" autoUpdateAnimBg="0"/>
      <p:bldP spid="5128" grpId="0" autoUpdateAnimBg="0"/>
      <p:bldP spid="5129" grpId="0" autoUpdateAnimBg="0"/>
      <p:bldP spid="5130" grpId="0" autoUpdateAnimBg="0"/>
      <p:bldP spid="513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08385-07BA-4135-93A1-E3C1CAB92B16}"/>
              </a:ext>
            </a:extLst>
          </p:cNvPr>
          <p:cNvSpPr>
            <a:spLocks noGrp="1"/>
          </p:cNvSpPr>
          <p:nvPr>
            <p:ph type="title"/>
          </p:nvPr>
        </p:nvSpPr>
        <p:spPr/>
        <p:txBody>
          <a:bodyPr/>
          <a:lstStyle/>
          <a:p>
            <a:r>
              <a:rPr lang="en-US" dirty="0"/>
              <a:t>Fluids as moving particles</a:t>
            </a:r>
            <a:endParaRPr lang="en-AU" dirty="0"/>
          </a:p>
        </p:txBody>
      </p:sp>
      <p:sp>
        <p:nvSpPr>
          <p:cNvPr id="6" name="Content Placeholder 5">
            <a:extLst>
              <a:ext uri="{FF2B5EF4-FFF2-40B4-BE49-F238E27FC236}">
                <a16:creationId xmlns:a16="http://schemas.microsoft.com/office/drawing/2014/main" id="{E37DDDBF-C6DA-499A-BBF4-2C71D03D0C97}"/>
              </a:ext>
            </a:extLst>
          </p:cNvPr>
          <p:cNvSpPr>
            <a:spLocks noGrp="1"/>
          </p:cNvSpPr>
          <p:nvPr>
            <p:ph idx="1"/>
          </p:nvPr>
        </p:nvSpPr>
        <p:spPr/>
        <p:txBody>
          <a:bodyPr/>
          <a:lstStyle/>
          <a:p>
            <a:pPr marL="285750" indent="-285750"/>
            <a:r>
              <a:rPr lang="en-US" dirty="0"/>
              <a:t>Particles with only very weak attractions between them can be seen behaving like a liquid when “weightless”</a:t>
            </a:r>
          </a:p>
          <a:p>
            <a:pPr marL="285750" indent="-285750"/>
            <a:r>
              <a:rPr lang="en-US" dirty="0"/>
              <a:t>Some very weak surface tension present</a:t>
            </a:r>
          </a:p>
          <a:p>
            <a:pPr marL="285750" indent="-285750"/>
            <a:r>
              <a:rPr lang="en-US" dirty="0">
                <a:hlinkClick r:id="rId2" action="ppaction://hlinkfile"/>
              </a:rPr>
              <a:t>Liquid sand hot tub</a:t>
            </a:r>
            <a:r>
              <a:rPr lang="en-US" sz="1400" dirty="0"/>
              <a:t>  (</a:t>
            </a:r>
            <a:r>
              <a:rPr lang="en-US" sz="1400" dirty="0" err="1"/>
              <a:t>Rober</a:t>
            </a:r>
            <a:r>
              <a:rPr lang="en-US" sz="1400" dirty="0"/>
              <a:t>, M. 2017)</a:t>
            </a:r>
            <a:endParaRPr lang="en-AU" dirty="0"/>
          </a:p>
        </p:txBody>
      </p:sp>
    </p:spTree>
    <p:extLst>
      <p:ext uri="{BB962C8B-B14F-4D97-AF65-F5344CB8AC3E}">
        <p14:creationId xmlns:p14="http://schemas.microsoft.com/office/powerpoint/2010/main" val="2583997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22194</TotalTime>
  <Words>4047</Words>
  <Application>Microsoft Office PowerPoint</Application>
  <PresentationFormat>Widescreen</PresentationFormat>
  <Paragraphs>459</Paragraphs>
  <Slides>59</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Cambria Math</vt:lpstr>
      <vt:lpstr>Century Gothic</vt:lpstr>
      <vt:lpstr>Comic Sans MS</vt:lpstr>
      <vt:lpstr>Wingdings</vt:lpstr>
      <vt:lpstr>Vapor Trail</vt:lpstr>
      <vt:lpstr>Heating and Cooling</vt:lpstr>
      <vt:lpstr>SCSA ATAR Syllabus  (up to date as of 14/11/17; https://senior-secondary.scsa.wa.edu.au/syllabus-and-support-materials/science/physics)</vt:lpstr>
      <vt:lpstr>Fundamental concepts</vt:lpstr>
      <vt:lpstr>Temperature scales</vt:lpstr>
      <vt:lpstr>Kinetic theory Assumptions</vt:lpstr>
      <vt:lpstr>Intermolecular forces</vt:lpstr>
      <vt:lpstr>States of Matter</vt:lpstr>
      <vt:lpstr>PowerPoint Presentation</vt:lpstr>
      <vt:lpstr>Fluids as moving particles</vt:lpstr>
      <vt:lpstr>Brownian motion</vt:lpstr>
      <vt:lpstr>Compression and expansion of gas is accompanied by its heating and cooling.</vt:lpstr>
      <vt:lpstr>Absolute zero</vt:lpstr>
      <vt:lpstr>Thermal Expansion</vt:lpstr>
      <vt:lpstr>Conservation of energy</vt:lpstr>
      <vt:lpstr>Internal energy (U)</vt:lpstr>
      <vt:lpstr>Examples</vt:lpstr>
      <vt:lpstr>POWER</vt:lpstr>
      <vt:lpstr>Example 1</vt:lpstr>
      <vt:lpstr>Example 2</vt:lpstr>
      <vt:lpstr>Joule’s paddle wheel</vt:lpstr>
      <vt:lpstr>Which will heat up faster?</vt:lpstr>
      <vt:lpstr>Specific Heat Capacity</vt:lpstr>
      <vt:lpstr>PowerPoint Presentation</vt:lpstr>
      <vt:lpstr>Common subtances</vt:lpstr>
      <vt:lpstr>Example 1</vt:lpstr>
      <vt:lpstr>Example 2</vt:lpstr>
      <vt:lpstr>Example 3</vt:lpstr>
      <vt:lpstr>Water: high c</vt:lpstr>
      <vt:lpstr>Water cooling systems</vt:lpstr>
      <vt:lpstr>Burns from hot food</vt:lpstr>
      <vt:lpstr>Onshore/offshore winds</vt:lpstr>
      <vt:lpstr>Method of mixtures</vt:lpstr>
      <vt:lpstr>Example</vt:lpstr>
      <vt:lpstr>Example 2</vt:lpstr>
      <vt:lpstr>Example 3</vt:lpstr>
      <vt:lpstr>Example 4</vt:lpstr>
      <vt:lpstr>PowerPoint Presentation</vt:lpstr>
      <vt:lpstr>Explaining the cooling/Heating curve with kinetic theory</vt:lpstr>
      <vt:lpstr>Latent heat of fusion/vaporisation</vt:lpstr>
      <vt:lpstr>Example 1</vt:lpstr>
      <vt:lpstr>Example 2</vt:lpstr>
      <vt:lpstr>Example 3</vt:lpstr>
      <vt:lpstr>Cooling effect of evaporation</vt:lpstr>
      <vt:lpstr>Method of mixtures with latent heat</vt:lpstr>
      <vt:lpstr>Heat transfer</vt:lpstr>
      <vt:lpstr>Conduction</vt:lpstr>
      <vt:lpstr>Conduction</vt:lpstr>
      <vt:lpstr>Conductors</vt:lpstr>
      <vt:lpstr>Convection</vt:lpstr>
      <vt:lpstr>Free vs Forced Convection</vt:lpstr>
      <vt:lpstr>Fridges</vt:lpstr>
      <vt:lpstr>Radiation</vt:lpstr>
      <vt:lpstr>Electromagnetic radiation</vt:lpstr>
      <vt:lpstr>Incandescence</vt:lpstr>
      <vt:lpstr>Emission and Absorbtion of radiation</vt:lpstr>
      <vt:lpstr>Solar hot water heater</vt:lpstr>
      <vt:lpstr>Fridge</vt:lpstr>
      <vt:lpstr>Vacuum flask (thermos flask)</vt:lpstr>
      <vt:lpstr>Houses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Heating and Cooling</dc:title>
  <dc:creator>John Owen</dc:creator>
  <cp:lastModifiedBy>John Owen</cp:lastModifiedBy>
  <cp:revision>121</cp:revision>
  <dcterms:created xsi:type="dcterms:W3CDTF">2017-09-01T00:57:50Z</dcterms:created>
  <dcterms:modified xsi:type="dcterms:W3CDTF">2019-11-26T04:05:12Z</dcterms:modified>
</cp:coreProperties>
</file>